
<file path=[Content_Types].xml><?xml version="1.0" encoding="utf-8"?>
<Types xmlns="http://schemas.openxmlformats.org/package/2006/content-types">
  <Override PartName="/ppt/slides/slide6.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Default Extension="tiff" ContentType="image/tiff"/>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99" r:id="rId2"/>
    <p:sldId id="300" r:id="rId3"/>
    <p:sldId id="301" r:id="rId4"/>
    <p:sldId id="302" r:id="rId5"/>
    <p:sldId id="303" r:id="rId6"/>
    <p:sldId id="304" r:id="rId7"/>
    <p:sldId id="305" r:id="rId8"/>
    <p:sldId id="306" r:id="rId9"/>
    <p:sldId id="307" r:id="rId10"/>
    <p:sldId id="308" r:id="rId11"/>
    <p:sldId id="309" r:id="rId12"/>
    <p:sldId id="310" r:id="rId13"/>
    <p:sldId id="311" r:id="rId14"/>
    <p:sldId id="312" r:id="rId15"/>
    <p:sldId id="313" r:id="rId16"/>
    <p:sldId id="314" r:id="rId17"/>
    <p:sldId id="315" r:id="rId18"/>
    <p:sldId id="316" r:id="rId19"/>
    <p:sldId id="317" r:id="rId20"/>
    <p:sldId id="318" r:id="rId21"/>
    <p:sldId id="327" r:id="rId22"/>
    <p:sldId id="319" r:id="rId23"/>
    <p:sldId id="320" r:id="rId24"/>
    <p:sldId id="321" r:id="rId25"/>
    <p:sldId id="322" r:id="rId26"/>
    <p:sldId id="323" r:id="rId27"/>
    <p:sldId id="324" r:id="rId28"/>
    <p:sldId id="326" r:id="rId29"/>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6" d="100"/>
          <a:sy n="66" d="100"/>
        </p:scale>
        <p:origin x="6" y="-13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1F028EC0-6BC5-420B-A5A8-F804A290165A}" type="datetimeFigureOut">
              <a:rPr lang="fr-FR"/>
              <a:pPr>
                <a:defRPr/>
              </a:pPr>
              <a:t>23/05/2011</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fr-FR" noProof="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9A130B9D-9423-49EF-B078-225645E5FD9F}" type="slidenum">
              <a:rPr lang="fr-FR"/>
              <a:pPr>
                <a:defRPr/>
              </a:pPr>
              <a:t>‹N°›</a:t>
            </a:fld>
            <a:endParaRPr 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F6CA70A-DF31-4266-AFD8-40C861E749BA}" type="slidenum">
              <a:rPr lang="en-GB" smtClean="0">
                <a:ea typeface="ＭＳ Ｐゴシック" pitchFamily="34" charset="-128"/>
              </a:rPr>
              <a:pPr fontAlgn="base">
                <a:spcBef>
                  <a:spcPct val="0"/>
                </a:spcBef>
                <a:spcAft>
                  <a:spcPct val="0"/>
                </a:spcAft>
                <a:defRPr/>
              </a:pPr>
              <a:t>1</a:t>
            </a:fld>
            <a:endParaRPr lang="en-GB" smtClean="0">
              <a:ea typeface="ＭＳ Ｐゴシック" pitchFamily="34" charset="-128"/>
            </a:endParaRPr>
          </a:p>
        </p:txBody>
      </p:sp>
      <p:sp>
        <p:nvSpPr>
          <p:cNvPr id="33795" name="Rectangle 1"/>
          <p:cNvSpPr>
            <a:spLocks noGrp="1" noRot="1" noChangeAspect="1" noChangeArrowheads="1" noTextEdit="1"/>
          </p:cNvSpPr>
          <p:nvPr>
            <p:ph type="sldImg"/>
          </p:nvPr>
        </p:nvSpPr>
        <p:spPr bwMode="auto">
          <a:xfrm>
            <a:off x="1192213" y="681038"/>
            <a:ext cx="4537075" cy="3403600"/>
          </a:xfrm>
          <a:solidFill>
            <a:srgbClr val="FFFFFF"/>
          </a:solidFill>
          <a:ln>
            <a:solidFill>
              <a:srgbClr val="000000"/>
            </a:solidFill>
            <a:miter lim="800000"/>
            <a:headEnd/>
            <a:tailEnd/>
          </a:ln>
        </p:spPr>
      </p:sp>
      <p:sp>
        <p:nvSpPr>
          <p:cNvPr id="33796" name="Rectangle 2"/>
          <p:cNvSpPr>
            <a:spLocks noGrp="1" noChangeArrowheads="1"/>
          </p:cNvSpPr>
          <p:nvPr>
            <p:ph type="body" idx="1"/>
          </p:nvPr>
        </p:nvSpPr>
        <p:spPr bwMode="auto">
          <a:xfrm>
            <a:off x="882650" y="4357688"/>
            <a:ext cx="5080000" cy="4084637"/>
          </a:xfrm>
          <a:noFill/>
        </p:spPr>
        <p:txBody>
          <a:bodyPr wrap="none" numCol="1" anchor="ctr" anchorCtr="0" compatLnSpc="1">
            <a:prstTxWarp prst="textNoShape">
              <a:avLst/>
            </a:prstTxWarp>
          </a:bodyPr>
          <a:lstStyle/>
          <a:p>
            <a:pPr eaLnBrk="1" hangingPunct="1">
              <a:spcBef>
                <a:spcPct val="0"/>
              </a:spcBef>
            </a:pPr>
            <a:endParaRPr lang="fr-F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13BB4A1-AC3F-4844-A0FA-E21871F6F64F}" type="slidenum">
              <a:rPr lang="en-GB" smtClean="0">
                <a:ea typeface="ＭＳ Ｐゴシック" pitchFamily="34" charset="-128"/>
              </a:rPr>
              <a:pPr fontAlgn="base">
                <a:spcBef>
                  <a:spcPct val="0"/>
                </a:spcBef>
                <a:spcAft>
                  <a:spcPct val="0"/>
                </a:spcAft>
                <a:defRPr/>
              </a:pPr>
              <a:t>10</a:t>
            </a:fld>
            <a:endParaRPr lang="en-GB" smtClean="0">
              <a:ea typeface="ＭＳ Ｐゴシック" pitchFamily="34" charset="-128"/>
            </a:endParaRPr>
          </a:p>
        </p:txBody>
      </p:sp>
      <p:sp>
        <p:nvSpPr>
          <p:cNvPr id="43011" name="Text Box 1"/>
          <p:cNvSpPr txBox="1">
            <a:spLocks noChangeArrowheads="1"/>
          </p:cNvSpPr>
          <p:nvPr/>
        </p:nvSpPr>
        <p:spPr bwMode="auto">
          <a:xfrm>
            <a:off x="958850" y="695325"/>
            <a:ext cx="4943475" cy="3429000"/>
          </a:xfrm>
          <a:prstGeom prst="rect">
            <a:avLst/>
          </a:prstGeom>
          <a:solidFill>
            <a:srgbClr val="FFFFFF"/>
          </a:solidFill>
          <a:ln w="9525">
            <a:solidFill>
              <a:srgbClr val="000000"/>
            </a:solidFill>
            <a:miter lim="800000"/>
            <a:headEnd/>
            <a:tailEnd/>
          </a:ln>
        </p:spPr>
        <p:txBody>
          <a:bodyPr wrap="none" lIns="81626" tIns="40813" rIns="81626" bIns="40813" anchor="ctr"/>
          <a:lstStyle/>
          <a:p>
            <a:endParaRPr lang="fr-FR">
              <a:latin typeface="Calibri" pitchFamily="34" charset="0"/>
            </a:endParaRPr>
          </a:p>
        </p:txBody>
      </p:sp>
      <p:sp>
        <p:nvSpPr>
          <p:cNvPr id="43012" name="Rectangle 2"/>
          <p:cNvSpPr>
            <a:spLocks noGrp="1" noChangeArrowheads="1"/>
          </p:cNvSpPr>
          <p:nvPr>
            <p:ph type="body"/>
          </p:nvPr>
        </p:nvSpPr>
        <p:spPr bwMode="auto">
          <a:xfrm>
            <a:off x="882650" y="4357688"/>
            <a:ext cx="5080000" cy="4084637"/>
          </a:xfrm>
          <a:noFill/>
        </p:spPr>
        <p:txBody>
          <a:bodyPr wrap="none" numCol="1" anchor="ctr" anchorCtr="0" compatLnSpc="1">
            <a:prstTxWarp prst="textNoShape">
              <a:avLst/>
            </a:prstTxWarp>
          </a:bodyPr>
          <a:lstStyle/>
          <a:p>
            <a:pPr eaLnBrk="1" hangingPunct="1">
              <a:spcBef>
                <a:spcPct val="0"/>
              </a:spcBef>
            </a:pPr>
            <a:r>
              <a:rPr lang="fr-FR" smtClean="0"/>
              <a:t>Utiliser une seule couche d’isolant, que se soit monomur ou isolation rapportée est à peu près aussi imprudent que de s’habiller avec un seul vêtement. Si celui-ci vient à s’ouvrir on attrape froid à tous les coups.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D09A632-A078-4086-B0C2-258ED31EB02A}" type="slidenum">
              <a:rPr lang="en-GB" smtClean="0">
                <a:ea typeface="ＭＳ Ｐゴシック" pitchFamily="34" charset="-128"/>
              </a:rPr>
              <a:pPr fontAlgn="base">
                <a:spcBef>
                  <a:spcPct val="0"/>
                </a:spcBef>
                <a:spcAft>
                  <a:spcPct val="0"/>
                </a:spcAft>
                <a:defRPr/>
              </a:pPr>
              <a:t>11</a:t>
            </a:fld>
            <a:endParaRPr lang="en-GB" smtClean="0">
              <a:ea typeface="ＭＳ Ｐゴシック" pitchFamily="34" charset="-128"/>
            </a:endParaRPr>
          </a:p>
        </p:txBody>
      </p:sp>
      <p:sp>
        <p:nvSpPr>
          <p:cNvPr id="44035" name="Text Box 1"/>
          <p:cNvSpPr txBox="1">
            <a:spLocks noChangeArrowheads="1"/>
          </p:cNvSpPr>
          <p:nvPr/>
        </p:nvSpPr>
        <p:spPr bwMode="auto">
          <a:xfrm>
            <a:off x="958850" y="695325"/>
            <a:ext cx="4943475" cy="3429000"/>
          </a:xfrm>
          <a:prstGeom prst="rect">
            <a:avLst/>
          </a:prstGeom>
          <a:solidFill>
            <a:srgbClr val="FFFFFF"/>
          </a:solidFill>
          <a:ln w="9525">
            <a:solidFill>
              <a:srgbClr val="000000"/>
            </a:solidFill>
            <a:miter lim="800000"/>
            <a:headEnd/>
            <a:tailEnd/>
          </a:ln>
        </p:spPr>
        <p:txBody>
          <a:bodyPr wrap="none" lIns="81626" tIns="40813" rIns="81626" bIns="40813" anchor="ctr"/>
          <a:lstStyle/>
          <a:p>
            <a:endParaRPr lang="fr-FR">
              <a:latin typeface="Calibri" pitchFamily="34" charset="0"/>
            </a:endParaRPr>
          </a:p>
        </p:txBody>
      </p:sp>
      <p:sp>
        <p:nvSpPr>
          <p:cNvPr id="44036" name="Rectangle 2"/>
          <p:cNvSpPr>
            <a:spLocks noGrp="1" noChangeArrowheads="1"/>
          </p:cNvSpPr>
          <p:nvPr>
            <p:ph type="body"/>
          </p:nvPr>
        </p:nvSpPr>
        <p:spPr bwMode="auto">
          <a:xfrm>
            <a:off x="882650" y="4357688"/>
            <a:ext cx="5080000" cy="4084637"/>
          </a:xfrm>
          <a:noFill/>
        </p:spPr>
        <p:txBody>
          <a:bodyPr wrap="none" numCol="1" anchor="ctr" anchorCtr="0" compatLnSpc="1">
            <a:prstTxWarp prst="textNoShape">
              <a:avLst/>
            </a:prstTxWarp>
          </a:bodyPr>
          <a:lstStyle/>
          <a:p>
            <a:pPr eaLnBrk="1" hangingPunct="1">
              <a:spcBef>
                <a:spcPct val="0"/>
              </a:spcBef>
            </a:pPr>
            <a:r>
              <a:rPr lang="fr-FR" smtClean="0"/>
              <a:t>70 ANS DE RESERVE DE GISEMENT</a:t>
            </a:r>
          </a:p>
          <a:p>
            <a:pPr eaLnBrk="1" hangingPunct="1">
              <a:spcBef>
                <a:spcPct val="0"/>
              </a:spcBef>
            </a:pPr>
            <a:r>
              <a:rPr lang="fr-FR" smtClean="0"/>
              <a:t>Processus naturel : les argiles expansées sont des produits additivés.</a:t>
            </a:r>
          </a:p>
          <a:p>
            <a:pPr eaLnBrk="1" hangingPunct="1">
              <a:spcBef>
                <a:spcPct val="0"/>
              </a:spcBef>
            </a:pPr>
            <a:r>
              <a:rPr lang="fr-FR" smtClean="0"/>
              <a:t>Parler du Golden Gate.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9DD790A-EC39-4D20-AC89-ACA2C7E42F9C}" type="slidenum">
              <a:rPr lang="en-GB" smtClean="0">
                <a:ea typeface="ＭＳ Ｐゴシック" pitchFamily="34" charset="-128"/>
              </a:rPr>
              <a:pPr fontAlgn="base">
                <a:spcBef>
                  <a:spcPct val="0"/>
                </a:spcBef>
                <a:spcAft>
                  <a:spcPct val="0"/>
                </a:spcAft>
                <a:defRPr/>
              </a:pPr>
              <a:t>12</a:t>
            </a:fld>
            <a:endParaRPr lang="en-GB" smtClean="0">
              <a:ea typeface="ＭＳ Ｐゴシック" pitchFamily="34" charset="-128"/>
            </a:endParaRPr>
          </a:p>
        </p:txBody>
      </p:sp>
      <p:sp>
        <p:nvSpPr>
          <p:cNvPr id="45059" name="Text Box 1"/>
          <p:cNvSpPr txBox="1">
            <a:spLocks noChangeArrowheads="1"/>
          </p:cNvSpPr>
          <p:nvPr/>
        </p:nvSpPr>
        <p:spPr bwMode="auto">
          <a:xfrm>
            <a:off x="958850" y="695325"/>
            <a:ext cx="4943475" cy="3429000"/>
          </a:xfrm>
          <a:prstGeom prst="rect">
            <a:avLst/>
          </a:prstGeom>
          <a:solidFill>
            <a:srgbClr val="FFFFFF"/>
          </a:solidFill>
          <a:ln w="9525">
            <a:solidFill>
              <a:srgbClr val="000000"/>
            </a:solidFill>
            <a:miter lim="800000"/>
            <a:headEnd/>
            <a:tailEnd/>
          </a:ln>
        </p:spPr>
        <p:txBody>
          <a:bodyPr wrap="none" lIns="81626" tIns="40813" rIns="81626" bIns="40813" anchor="ctr"/>
          <a:lstStyle/>
          <a:p>
            <a:endParaRPr lang="fr-FR">
              <a:latin typeface="Calibri" pitchFamily="34" charset="0"/>
            </a:endParaRPr>
          </a:p>
        </p:txBody>
      </p:sp>
      <p:sp>
        <p:nvSpPr>
          <p:cNvPr id="45060" name="Rectangle 2"/>
          <p:cNvSpPr>
            <a:spLocks noGrp="1" noChangeArrowheads="1"/>
          </p:cNvSpPr>
          <p:nvPr>
            <p:ph type="body"/>
          </p:nvPr>
        </p:nvSpPr>
        <p:spPr bwMode="auto">
          <a:xfrm>
            <a:off x="882650" y="4357688"/>
            <a:ext cx="5080000" cy="4084637"/>
          </a:xfrm>
          <a:noFill/>
        </p:spPr>
        <p:txBody>
          <a:bodyPr wrap="none" numCol="1" anchor="ctr" anchorCtr="0" compatLnSpc="1">
            <a:prstTxWarp prst="textNoShape">
              <a:avLst/>
            </a:prstTxWarp>
          </a:bodyPr>
          <a:lstStyle/>
          <a:p>
            <a:pPr eaLnBrk="1" hangingPunct="1">
              <a:spcBef>
                <a:spcPct val="0"/>
              </a:spcBef>
            </a:pPr>
            <a:endParaRPr lang="fr-F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188F873-4B60-4A68-A8F7-CAB51E74C8C0}" type="slidenum">
              <a:rPr lang="en-GB" smtClean="0">
                <a:ea typeface="ＭＳ Ｐゴシック" pitchFamily="34" charset="-128"/>
              </a:rPr>
              <a:pPr fontAlgn="base">
                <a:spcBef>
                  <a:spcPct val="0"/>
                </a:spcBef>
                <a:spcAft>
                  <a:spcPct val="0"/>
                </a:spcAft>
                <a:defRPr/>
              </a:pPr>
              <a:t>13</a:t>
            </a:fld>
            <a:endParaRPr lang="en-GB" smtClean="0">
              <a:ea typeface="ＭＳ Ｐゴシック" pitchFamily="34" charset="-128"/>
            </a:endParaRPr>
          </a:p>
        </p:txBody>
      </p:sp>
      <p:sp>
        <p:nvSpPr>
          <p:cNvPr id="46083" name="Text Box 1"/>
          <p:cNvSpPr txBox="1">
            <a:spLocks noChangeArrowheads="1"/>
          </p:cNvSpPr>
          <p:nvPr/>
        </p:nvSpPr>
        <p:spPr bwMode="auto">
          <a:xfrm>
            <a:off x="958850" y="695325"/>
            <a:ext cx="4943475" cy="3429000"/>
          </a:xfrm>
          <a:prstGeom prst="rect">
            <a:avLst/>
          </a:prstGeom>
          <a:solidFill>
            <a:srgbClr val="FFFFFF"/>
          </a:solidFill>
          <a:ln w="9525">
            <a:solidFill>
              <a:srgbClr val="000000"/>
            </a:solidFill>
            <a:miter lim="800000"/>
            <a:headEnd/>
            <a:tailEnd/>
          </a:ln>
        </p:spPr>
        <p:txBody>
          <a:bodyPr wrap="none" lIns="81626" tIns="40813" rIns="81626" bIns="40813" anchor="ctr"/>
          <a:lstStyle/>
          <a:p>
            <a:endParaRPr lang="fr-FR">
              <a:latin typeface="Calibri" pitchFamily="34" charset="0"/>
            </a:endParaRPr>
          </a:p>
        </p:txBody>
      </p:sp>
      <p:sp>
        <p:nvSpPr>
          <p:cNvPr id="46084" name="Rectangle 2"/>
          <p:cNvSpPr>
            <a:spLocks noGrp="1" noChangeArrowheads="1"/>
          </p:cNvSpPr>
          <p:nvPr>
            <p:ph type="body"/>
          </p:nvPr>
        </p:nvSpPr>
        <p:spPr bwMode="auto">
          <a:xfrm>
            <a:off x="882650" y="4357688"/>
            <a:ext cx="5080000" cy="4084637"/>
          </a:xfrm>
          <a:noFill/>
        </p:spPr>
        <p:txBody>
          <a:bodyPr wrap="none" numCol="1" anchor="ctr" anchorCtr="0" compatLnSpc="1">
            <a:prstTxWarp prst="textNoShape">
              <a:avLst/>
            </a:prstTxWarp>
          </a:bodyPr>
          <a:lstStyle/>
          <a:p>
            <a:pPr eaLnBrk="1" hangingPunct="1">
              <a:spcBef>
                <a:spcPct val="0"/>
              </a:spcBef>
            </a:pPr>
            <a:endParaRPr lang="fr-F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F7474B-79C0-4A0C-9DC0-3FC6564059D0}" type="slidenum">
              <a:rPr lang="en-GB" smtClean="0">
                <a:ea typeface="ＭＳ Ｐゴシック" pitchFamily="34" charset="-128"/>
              </a:rPr>
              <a:pPr fontAlgn="base">
                <a:spcBef>
                  <a:spcPct val="0"/>
                </a:spcBef>
                <a:spcAft>
                  <a:spcPct val="0"/>
                </a:spcAft>
                <a:defRPr/>
              </a:pPr>
              <a:t>15</a:t>
            </a:fld>
            <a:endParaRPr lang="en-GB" smtClean="0">
              <a:ea typeface="ＭＳ Ｐゴシック" pitchFamily="34" charset="-128"/>
            </a:endParaRPr>
          </a:p>
        </p:txBody>
      </p:sp>
      <p:sp>
        <p:nvSpPr>
          <p:cNvPr id="47107" name="Text Box 1"/>
          <p:cNvSpPr txBox="1">
            <a:spLocks noChangeArrowheads="1"/>
          </p:cNvSpPr>
          <p:nvPr/>
        </p:nvSpPr>
        <p:spPr bwMode="auto">
          <a:xfrm>
            <a:off x="958850" y="695325"/>
            <a:ext cx="4943475" cy="3429000"/>
          </a:xfrm>
          <a:prstGeom prst="rect">
            <a:avLst/>
          </a:prstGeom>
          <a:solidFill>
            <a:srgbClr val="FFFFFF"/>
          </a:solidFill>
          <a:ln w="9525">
            <a:solidFill>
              <a:srgbClr val="000000"/>
            </a:solidFill>
            <a:miter lim="800000"/>
            <a:headEnd/>
            <a:tailEnd/>
          </a:ln>
        </p:spPr>
        <p:txBody>
          <a:bodyPr wrap="none" lIns="81626" tIns="40813" rIns="81626" bIns="40813" anchor="ctr"/>
          <a:lstStyle/>
          <a:p>
            <a:endParaRPr lang="fr-FR">
              <a:latin typeface="Calibri" pitchFamily="34" charset="0"/>
            </a:endParaRPr>
          </a:p>
        </p:txBody>
      </p:sp>
      <p:sp>
        <p:nvSpPr>
          <p:cNvPr id="47108" name="Rectangle 2"/>
          <p:cNvSpPr>
            <a:spLocks noGrp="1" noChangeArrowheads="1"/>
          </p:cNvSpPr>
          <p:nvPr>
            <p:ph type="body"/>
          </p:nvPr>
        </p:nvSpPr>
        <p:spPr bwMode="auto">
          <a:xfrm>
            <a:off x="882650" y="4357688"/>
            <a:ext cx="5080000" cy="4084637"/>
          </a:xfrm>
          <a:noFill/>
        </p:spPr>
        <p:txBody>
          <a:bodyPr wrap="none" numCol="1" anchor="ctr" anchorCtr="0" compatLnSpc="1">
            <a:prstTxWarp prst="textNoShape">
              <a:avLst/>
            </a:prstTxWarp>
          </a:bodyPr>
          <a:lstStyle/>
          <a:p>
            <a:pPr eaLnBrk="1" hangingPunct="1">
              <a:spcBef>
                <a:spcPct val="0"/>
              </a:spcBef>
            </a:pPr>
            <a:endParaRPr lang="fr-F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FA402B2-585F-4DEA-8038-48DD2BCC1C81}" type="slidenum">
              <a:rPr lang="en-GB" smtClean="0">
                <a:ea typeface="ＭＳ Ｐゴシック" pitchFamily="34" charset="-128"/>
              </a:rPr>
              <a:pPr fontAlgn="base">
                <a:spcBef>
                  <a:spcPct val="0"/>
                </a:spcBef>
                <a:spcAft>
                  <a:spcPct val="0"/>
                </a:spcAft>
                <a:defRPr/>
              </a:pPr>
              <a:t>16</a:t>
            </a:fld>
            <a:endParaRPr lang="en-GB" smtClean="0">
              <a:ea typeface="ＭＳ Ｐゴシック" pitchFamily="34" charset="-128"/>
            </a:endParaRPr>
          </a:p>
        </p:txBody>
      </p:sp>
      <p:sp>
        <p:nvSpPr>
          <p:cNvPr id="48131" name="Text Box 1"/>
          <p:cNvSpPr txBox="1">
            <a:spLocks noChangeArrowheads="1"/>
          </p:cNvSpPr>
          <p:nvPr/>
        </p:nvSpPr>
        <p:spPr bwMode="auto">
          <a:xfrm>
            <a:off x="958850" y="695325"/>
            <a:ext cx="4943475" cy="3429000"/>
          </a:xfrm>
          <a:prstGeom prst="rect">
            <a:avLst/>
          </a:prstGeom>
          <a:solidFill>
            <a:srgbClr val="FFFFFF"/>
          </a:solidFill>
          <a:ln w="9525">
            <a:solidFill>
              <a:srgbClr val="000000"/>
            </a:solidFill>
            <a:miter lim="800000"/>
            <a:headEnd/>
            <a:tailEnd/>
          </a:ln>
        </p:spPr>
        <p:txBody>
          <a:bodyPr wrap="none" lIns="81626" tIns="40813" rIns="81626" bIns="40813" anchor="ctr"/>
          <a:lstStyle/>
          <a:p>
            <a:endParaRPr lang="fr-FR">
              <a:latin typeface="Calibri" pitchFamily="34" charset="0"/>
            </a:endParaRPr>
          </a:p>
        </p:txBody>
      </p:sp>
      <p:sp>
        <p:nvSpPr>
          <p:cNvPr id="48132" name="Rectangle 2"/>
          <p:cNvSpPr>
            <a:spLocks noGrp="1" noChangeArrowheads="1"/>
          </p:cNvSpPr>
          <p:nvPr>
            <p:ph type="body"/>
          </p:nvPr>
        </p:nvSpPr>
        <p:spPr bwMode="auto">
          <a:xfrm>
            <a:off x="882650" y="4357688"/>
            <a:ext cx="5080000" cy="4084637"/>
          </a:xfrm>
          <a:noFill/>
        </p:spPr>
        <p:txBody>
          <a:bodyPr wrap="none" numCol="1" anchor="ctr" anchorCtr="0" compatLnSpc="1">
            <a:prstTxWarp prst="textNoShape">
              <a:avLst/>
            </a:prstTxWarp>
          </a:bodyPr>
          <a:lstStyle/>
          <a:p>
            <a:pPr eaLnBrk="1" hangingPunct="1">
              <a:spcBef>
                <a:spcPct val="0"/>
              </a:spcBef>
            </a:pPr>
            <a:r>
              <a:rPr lang="fr-FR" smtClean="0"/>
              <a:t>Masse : 11,43 Litrage :  10,89</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7C73E26-692B-41C0-A8F4-DA97189BCEF4}" type="slidenum">
              <a:rPr lang="en-GB" smtClean="0">
                <a:ea typeface="ＭＳ Ｐゴシック" pitchFamily="34" charset="-128"/>
              </a:rPr>
              <a:pPr fontAlgn="base">
                <a:spcBef>
                  <a:spcPct val="0"/>
                </a:spcBef>
                <a:spcAft>
                  <a:spcPct val="0"/>
                </a:spcAft>
                <a:defRPr/>
              </a:pPr>
              <a:t>18</a:t>
            </a:fld>
            <a:endParaRPr lang="en-GB" smtClean="0">
              <a:ea typeface="ＭＳ Ｐゴシック" pitchFamily="34" charset="-128"/>
            </a:endParaRPr>
          </a:p>
        </p:txBody>
      </p:sp>
      <p:sp>
        <p:nvSpPr>
          <p:cNvPr id="49155" name="Text Box 1"/>
          <p:cNvSpPr txBox="1">
            <a:spLocks noChangeArrowheads="1"/>
          </p:cNvSpPr>
          <p:nvPr/>
        </p:nvSpPr>
        <p:spPr bwMode="auto">
          <a:xfrm>
            <a:off x="958850" y="695325"/>
            <a:ext cx="4943475" cy="3429000"/>
          </a:xfrm>
          <a:prstGeom prst="rect">
            <a:avLst/>
          </a:prstGeom>
          <a:solidFill>
            <a:srgbClr val="FFFFFF"/>
          </a:solidFill>
          <a:ln w="9525">
            <a:solidFill>
              <a:srgbClr val="000000"/>
            </a:solidFill>
            <a:miter lim="800000"/>
            <a:headEnd/>
            <a:tailEnd/>
          </a:ln>
        </p:spPr>
        <p:txBody>
          <a:bodyPr wrap="none" lIns="81626" tIns="40813" rIns="81626" bIns="40813" anchor="ctr"/>
          <a:lstStyle/>
          <a:p>
            <a:endParaRPr lang="fr-FR">
              <a:latin typeface="Calibri" pitchFamily="34" charset="0"/>
            </a:endParaRPr>
          </a:p>
        </p:txBody>
      </p:sp>
      <p:sp>
        <p:nvSpPr>
          <p:cNvPr id="49156" name="Rectangle 2"/>
          <p:cNvSpPr>
            <a:spLocks noGrp="1" noChangeArrowheads="1"/>
          </p:cNvSpPr>
          <p:nvPr>
            <p:ph type="body"/>
          </p:nvPr>
        </p:nvSpPr>
        <p:spPr bwMode="auto">
          <a:xfrm>
            <a:off x="882650" y="4357688"/>
            <a:ext cx="5080000" cy="4084637"/>
          </a:xfrm>
          <a:noFill/>
        </p:spPr>
        <p:txBody>
          <a:bodyPr wrap="none" numCol="1" anchor="ctr" anchorCtr="0" compatLnSpc="1">
            <a:prstTxWarp prst="textNoShape">
              <a:avLst/>
            </a:prstTxWarp>
          </a:bodyPr>
          <a:lstStyle/>
          <a:p>
            <a:pPr eaLnBrk="1" hangingPunct="1">
              <a:spcBef>
                <a:spcPct val="0"/>
              </a:spcBef>
            </a:pPr>
            <a:r>
              <a:rPr lang="fr-FR" smtClean="0"/>
              <a:t>Masse : 11,43 Litrage :  10,89</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C1A09B0-76BA-48FA-AB01-99A8DBC2E798}" type="slidenum">
              <a:rPr lang="en-GB" smtClean="0">
                <a:ea typeface="ＭＳ Ｐゴシック" pitchFamily="34" charset="-128"/>
              </a:rPr>
              <a:pPr fontAlgn="base">
                <a:spcBef>
                  <a:spcPct val="0"/>
                </a:spcBef>
                <a:spcAft>
                  <a:spcPct val="0"/>
                </a:spcAft>
                <a:defRPr/>
              </a:pPr>
              <a:t>19</a:t>
            </a:fld>
            <a:endParaRPr lang="en-GB" smtClean="0">
              <a:ea typeface="ＭＳ Ｐゴシック" pitchFamily="34" charset="-128"/>
            </a:endParaRPr>
          </a:p>
        </p:txBody>
      </p:sp>
      <p:sp>
        <p:nvSpPr>
          <p:cNvPr id="50179" name="Text Box 1"/>
          <p:cNvSpPr txBox="1">
            <a:spLocks noChangeArrowheads="1"/>
          </p:cNvSpPr>
          <p:nvPr/>
        </p:nvSpPr>
        <p:spPr bwMode="auto">
          <a:xfrm>
            <a:off x="958850" y="695325"/>
            <a:ext cx="4943475" cy="3429000"/>
          </a:xfrm>
          <a:prstGeom prst="rect">
            <a:avLst/>
          </a:prstGeom>
          <a:solidFill>
            <a:srgbClr val="FFFFFF"/>
          </a:solidFill>
          <a:ln w="9525">
            <a:solidFill>
              <a:srgbClr val="000000"/>
            </a:solidFill>
            <a:miter lim="800000"/>
            <a:headEnd/>
            <a:tailEnd/>
          </a:ln>
        </p:spPr>
        <p:txBody>
          <a:bodyPr wrap="none" lIns="81626" tIns="40813" rIns="81626" bIns="40813" anchor="ctr"/>
          <a:lstStyle/>
          <a:p>
            <a:endParaRPr lang="fr-FR">
              <a:latin typeface="Calibri" pitchFamily="34" charset="0"/>
            </a:endParaRPr>
          </a:p>
        </p:txBody>
      </p:sp>
      <p:sp>
        <p:nvSpPr>
          <p:cNvPr id="50180" name="Rectangle 2"/>
          <p:cNvSpPr>
            <a:spLocks noGrp="1" noChangeArrowheads="1"/>
          </p:cNvSpPr>
          <p:nvPr>
            <p:ph type="body"/>
          </p:nvPr>
        </p:nvSpPr>
        <p:spPr bwMode="auto">
          <a:xfrm>
            <a:off x="882650" y="4357688"/>
            <a:ext cx="5080000" cy="4084637"/>
          </a:xfrm>
          <a:noFill/>
        </p:spPr>
        <p:txBody>
          <a:bodyPr wrap="none" numCol="1" anchor="ctr" anchorCtr="0" compatLnSpc="1">
            <a:prstTxWarp prst="textNoShape">
              <a:avLst/>
            </a:prstTxWarp>
          </a:bodyPr>
          <a:lstStyle/>
          <a:p>
            <a:pPr eaLnBrk="1" hangingPunct="1">
              <a:spcBef>
                <a:spcPct val="0"/>
              </a:spcBef>
            </a:pPr>
            <a:r>
              <a:rPr lang="fr-FR" smtClean="0"/>
              <a:t>Masse : 11,43 Litrage :  10,89</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F2A119E-60E6-418F-B3EB-C2A1AFBB4DDD}" type="slidenum">
              <a:rPr lang="en-GB" smtClean="0">
                <a:ea typeface="ＭＳ Ｐゴシック" pitchFamily="34" charset="-128"/>
              </a:rPr>
              <a:pPr fontAlgn="base">
                <a:spcBef>
                  <a:spcPct val="0"/>
                </a:spcBef>
                <a:spcAft>
                  <a:spcPct val="0"/>
                </a:spcAft>
                <a:defRPr/>
              </a:pPr>
              <a:t>20</a:t>
            </a:fld>
            <a:endParaRPr lang="en-GB" smtClean="0">
              <a:ea typeface="ＭＳ Ｐゴシック" pitchFamily="34" charset="-128"/>
            </a:endParaRPr>
          </a:p>
        </p:txBody>
      </p:sp>
      <p:sp>
        <p:nvSpPr>
          <p:cNvPr id="51203" name="Text Box 1"/>
          <p:cNvSpPr txBox="1">
            <a:spLocks noChangeArrowheads="1"/>
          </p:cNvSpPr>
          <p:nvPr/>
        </p:nvSpPr>
        <p:spPr bwMode="auto">
          <a:xfrm>
            <a:off x="958850" y="695325"/>
            <a:ext cx="4943475" cy="3429000"/>
          </a:xfrm>
          <a:prstGeom prst="rect">
            <a:avLst/>
          </a:prstGeom>
          <a:solidFill>
            <a:srgbClr val="FFFFFF"/>
          </a:solidFill>
          <a:ln w="9525">
            <a:solidFill>
              <a:srgbClr val="000000"/>
            </a:solidFill>
            <a:miter lim="800000"/>
            <a:headEnd/>
            <a:tailEnd/>
          </a:ln>
        </p:spPr>
        <p:txBody>
          <a:bodyPr wrap="none" lIns="81626" tIns="40813" rIns="81626" bIns="40813" anchor="ctr"/>
          <a:lstStyle/>
          <a:p>
            <a:endParaRPr lang="fr-FR">
              <a:latin typeface="Calibri" pitchFamily="34" charset="0"/>
            </a:endParaRPr>
          </a:p>
        </p:txBody>
      </p:sp>
      <p:sp>
        <p:nvSpPr>
          <p:cNvPr id="51204" name="Rectangle 2"/>
          <p:cNvSpPr>
            <a:spLocks noGrp="1" noChangeArrowheads="1"/>
          </p:cNvSpPr>
          <p:nvPr>
            <p:ph type="body"/>
          </p:nvPr>
        </p:nvSpPr>
        <p:spPr bwMode="auto">
          <a:xfrm>
            <a:off x="882650" y="4357688"/>
            <a:ext cx="5080000" cy="4084637"/>
          </a:xfrm>
          <a:noFill/>
        </p:spPr>
        <p:txBody>
          <a:bodyPr wrap="none" numCol="1" anchor="ctr" anchorCtr="0" compatLnSpc="1">
            <a:prstTxWarp prst="textNoShape">
              <a:avLst/>
            </a:prstTxWarp>
          </a:bodyPr>
          <a:lstStyle/>
          <a:p>
            <a:pPr eaLnBrk="1" hangingPunct="1">
              <a:spcBef>
                <a:spcPct val="0"/>
              </a:spcBef>
            </a:pPr>
            <a:r>
              <a:rPr lang="fr-FR" smtClean="0"/>
              <a:t>SECAB LE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F2A119E-60E6-418F-B3EB-C2A1AFBB4DDD}" type="slidenum">
              <a:rPr lang="en-GB" smtClean="0">
                <a:ea typeface="ＭＳ Ｐゴシック" pitchFamily="34" charset="-128"/>
              </a:rPr>
              <a:pPr fontAlgn="base">
                <a:spcBef>
                  <a:spcPct val="0"/>
                </a:spcBef>
                <a:spcAft>
                  <a:spcPct val="0"/>
                </a:spcAft>
                <a:defRPr/>
              </a:pPr>
              <a:t>21</a:t>
            </a:fld>
            <a:endParaRPr lang="en-GB" smtClean="0">
              <a:ea typeface="ＭＳ Ｐゴシック" pitchFamily="34" charset="-128"/>
            </a:endParaRPr>
          </a:p>
        </p:txBody>
      </p:sp>
      <p:sp>
        <p:nvSpPr>
          <p:cNvPr id="51203" name="Text Box 1"/>
          <p:cNvSpPr txBox="1">
            <a:spLocks noChangeArrowheads="1"/>
          </p:cNvSpPr>
          <p:nvPr/>
        </p:nvSpPr>
        <p:spPr bwMode="auto">
          <a:xfrm>
            <a:off x="958850" y="695325"/>
            <a:ext cx="4943475" cy="3429000"/>
          </a:xfrm>
          <a:prstGeom prst="rect">
            <a:avLst/>
          </a:prstGeom>
          <a:solidFill>
            <a:srgbClr val="FFFFFF"/>
          </a:solidFill>
          <a:ln w="9525">
            <a:solidFill>
              <a:srgbClr val="000000"/>
            </a:solidFill>
            <a:miter lim="800000"/>
            <a:headEnd/>
            <a:tailEnd/>
          </a:ln>
        </p:spPr>
        <p:txBody>
          <a:bodyPr wrap="none" lIns="81626" tIns="40813" rIns="81626" bIns="40813" anchor="ctr"/>
          <a:lstStyle/>
          <a:p>
            <a:endParaRPr lang="fr-FR">
              <a:latin typeface="Calibri" pitchFamily="34" charset="0"/>
            </a:endParaRPr>
          </a:p>
        </p:txBody>
      </p:sp>
      <p:sp>
        <p:nvSpPr>
          <p:cNvPr id="51204" name="Rectangle 2"/>
          <p:cNvSpPr>
            <a:spLocks noGrp="1" noChangeArrowheads="1"/>
          </p:cNvSpPr>
          <p:nvPr>
            <p:ph type="body"/>
          </p:nvPr>
        </p:nvSpPr>
        <p:spPr bwMode="auto">
          <a:xfrm>
            <a:off x="882650" y="4357688"/>
            <a:ext cx="5080000" cy="4084637"/>
          </a:xfrm>
          <a:noFill/>
        </p:spPr>
        <p:txBody>
          <a:bodyPr wrap="none" numCol="1" anchor="ctr" anchorCtr="0" compatLnSpc="1">
            <a:prstTxWarp prst="textNoShape">
              <a:avLst/>
            </a:prstTxWarp>
          </a:bodyPr>
          <a:lstStyle/>
          <a:p>
            <a:pPr eaLnBrk="1" hangingPunct="1">
              <a:spcBef>
                <a:spcPct val="0"/>
              </a:spcBef>
            </a:pPr>
            <a:endParaRPr lang="fr-FR"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EB2407E-16AB-4C82-A038-A3D071674565}" type="slidenum">
              <a:rPr lang="en-GB" smtClean="0">
                <a:ea typeface="ＭＳ Ｐゴシック" pitchFamily="34" charset="-128"/>
              </a:rPr>
              <a:pPr fontAlgn="base">
                <a:spcBef>
                  <a:spcPct val="0"/>
                </a:spcBef>
                <a:spcAft>
                  <a:spcPct val="0"/>
                </a:spcAft>
                <a:defRPr/>
              </a:pPr>
              <a:t>2</a:t>
            </a:fld>
            <a:endParaRPr lang="en-GB" smtClean="0">
              <a:ea typeface="ＭＳ Ｐゴシック" pitchFamily="34" charset="-128"/>
            </a:endParaRPr>
          </a:p>
        </p:txBody>
      </p:sp>
      <p:sp>
        <p:nvSpPr>
          <p:cNvPr id="34819" name="Text Box 1"/>
          <p:cNvSpPr txBox="1">
            <a:spLocks noChangeArrowheads="1"/>
          </p:cNvSpPr>
          <p:nvPr/>
        </p:nvSpPr>
        <p:spPr bwMode="auto">
          <a:xfrm>
            <a:off x="958850" y="695325"/>
            <a:ext cx="4943475" cy="3429000"/>
          </a:xfrm>
          <a:prstGeom prst="rect">
            <a:avLst/>
          </a:prstGeom>
          <a:solidFill>
            <a:srgbClr val="FFFFFF"/>
          </a:solidFill>
          <a:ln w="9525">
            <a:solidFill>
              <a:srgbClr val="000000"/>
            </a:solidFill>
            <a:miter lim="800000"/>
            <a:headEnd/>
            <a:tailEnd/>
          </a:ln>
        </p:spPr>
        <p:txBody>
          <a:bodyPr wrap="none" lIns="81626" tIns="40813" rIns="81626" bIns="40813" anchor="ctr"/>
          <a:lstStyle/>
          <a:p>
            <a:endParaRPr lang="fr-FR">
              <a:latin typeface="Calibri" pitchFamily="34" charset="0"/>
            </a:endParaRPr>
          </a:p>
        </p:txBody>
      </p:sp>
      <p:sp>
        <p:nvSpPr>
          <p:cNvPr id="34820" name="Rectangle 2"/>
          <p:cNvSpPr>
            <a:spLocks noGrp="1" noChangeArrowheads="1"/>
          </p:cNvSpPr>
          <p:nvPr>
            <p:ph type="body"/>
          </p:nvPr>
        </p:nvSpPr>
        <p:spPr bwMode="auto">
          <a:xfrm>
            <a:off x="882650" y="4357688"/>
            <a:ext cx="5080000" cy="4084637"/>
          </a:xfrm>
          <a:noFill/>
        </p:spPr>
        <p:txBody>
          <a:bodyPr wrap="none" numCol="1" anchor="ctr" anchorCtr="0" compatLnSpc="1">
            <a:prstTxWarp prst="textNoShape">
              <a:avLst/>
            </a:prstTxWarp>
          </a:bodyPr>
          <a:lstStyle/>
          <a:p>
            <a:pPr eaLnBrk="1" hangingPunct="1">
              <a:spcBef>
                <a:spcPct val="0"/>
              </a:spcBef>
            </a:pPr>
            <a:endParaRPr lang="fr-FR"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C8719B9-7DE7-4223-8D7D-7CF5939CBD3A}" type="slidenum">
              <a:rPr lang="en-GB" smtClean="0">
                <a:ea typeface="ＭＳ Ｐゴシック" pitchFamily="34" charset="-128"/>
              </a:rPr>
              <a:pPr fontAlgn="base">
                <a:spcBef>
                  <a:spcPct val="0"/>
                </a:spcBef>
                <a:spcAft>
                  <a:spcPct val="0"/>
                </a:spcAft>
                <a:defRPr/>
              </a:pPr>
              <a:t>22</a:t>
            </a:fld>
            <a:endParaRPr lang="en-GB" smtClean="0">
              <a:ea typeface="ＭＳ Ｐゴシック" pitchFamily="34" charset="-128"/>
            </a:endParaRPr>
          </a:p>
        </p:txBody>
      </p:sp>
      <p:sp>
        <p:nvSpPr>
          <p:cNvPr id="52227" name="Text Box 1"/>
          <p:cNvSpPr txBox="1">
            <a:spLocks noChangeArrowheads="1"/>
          </p:cNvSpPr>
          <p:nvPr/>
        </p:nvSpPr>
        <p:spPr bwMode="auto">
          <a:xfrm>
            <a:off x="958850" y="695325"/>
            <a:ext cx="4943475" cy="3429000"/>
          </a:xfrm>
          <a:prstGeom prst="rect">
            <a:avLst/>
          </a:prstGeom>
          <a:solidFill>
            <a:srgbClr val="FFFFFF"/>
          </a:solidFill>
          <a:ln w="9525">
            <a:solidFill>
              <a:srgbClr val="000000"/>
            </a:solidFill>
            <a:miter lim="800000"/>
            <a:headEnd/>
            <a:tailEnd/>
          </a:ln>
        </p:spPr>
        <p:txBody>
          <a:bodyPr wrap="none" lIns="81626" tIns="40813" rIns="81626" bIns="40813" anchor="ctr"/>
          <a:lstStyle/>
          <a:p>
            <a:endParaRPr lang="fr-FR">
              <a:latin typeface="Calibri" pitchFamily="34" charset="0"/>
            </a:endParaRPr>
          </a:p>
        </p:txBody>
      </p:sp>
      <p:sp>
        <p:nvSpPr>
          <p:cNvPr id="52228" name="Rectangle 2"/>
          <p:cNvSpPr>
            <a:spLocks noGrp="1" noChangeArrowheads="1"/>
          </p:cNvSpPr>
          <p:nvPr>
            <p:ph type="body"/>
          </p:nvPr>
        </p:nvSpPr>
        <p:spPr bwMode="auto">
          <a:xfrm>
            <a:off x="882650" y="4357688"/>
            <a:ext cx="5080000" cy="4084637"/>
          </a:xfrm>
          <a:noFill/>
        </p:spPr>
        <p:txBody>
          <a:bodyPr wrap="none" numCol="1" anchor="ctr" anchorCtr="0" compatLnSpc="1">
            <a:prstTxWarp prst="textNoShape">
              <a:avLst/>
            </a:prstTxWarp>
          </a:bodyPr>
          <a:lstStyle/>
          <a:p>
            <a:pPr eaLnBrk="1" hangingPunct="1">
              <a:spcBef>
                <a:spcPct val="0"/>
              </a:spcBef>
            </a:pPr>
            <a:r>
              <a:rPr lang="fr-FR" smtClean="0"/>
              <a:t>SECAB LE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48DD470-66B7-48F7-9747-54B37DF674F7}" type="slidenum">
              <a:rPr lang="en-GB" smtClean="0">
                <a:ea typeface="ＭＳ Ｐゴシック" pitchFamily="34" charset="-128"/>
              </a:rPr>
              <a:pPr fontAlgn="base">
                <a:spcBef>
                  <a:spcPct val="0"/>
                </a:spcBef>
                <a:spcAft>
                  <a:spcPct val="0"/>
                </a:spcAft>
                <a:defRPr/>
              </a:pPr>
              <a:t>23</a:t>
            </a:fld>
            <a:endParaRPr lang="en-GB" smtClean="0">
              <a:ea typeface="ＭＳ Ｐゴシック" pitchFamily="34" charset="-128"/>
            </a:endParaRPr>
          </a:p>
        </p:txBody>
      </p:sp>
      <p:sp>
        <p:nvSpPr>
          <p:cNvPr id="53251" name="Text Box 1"/>
          <p:cNvSpPr txBox="1">
            <a:spLocks noChangeArrowheads="1"/>
          </p:cNvSpPr>
          <p:nvPr/>
        </p:nvSpPr>
        <p:spPr bwMode="auto">
          <a:xfrm>
            <a:off x="958850" y="695325"/>
            <a:ext cx="4943475" cy="3429000"/>
          </a:xfrm>
          <a:prstGeom prst="rect">
            <a:avLst/>
          </a:prstGeom>
          <a:solidFill>
            <a:srgbClr val="FFFFFF"/>
          </a:solidFill>
          <a:ln w="9525">
            <a:solidFill>
              <a:srgbClr val="000000"/>
            </a:solidFill>
            <a:miter lim="800000"/>
            <a:headEnd/>
            <a:tailEnd/>
          </a:ln>
        </p:spPr>
        <p:txBody>
          <a:bodyPr wrap="none" lIns="81626" tIns="40813" rIns="81626" bIns="40813" anchor="ctr"/>
          <a:lstStyle/>
          <a:p>
            <a:endParaRPr lang="fr-FR">
              <a:latin typeface="Calibri" pitchFamily="34" charset="0"/>
            </a:endParaRPr>
          </a:p>
        </p:txBody>
      </p:sp>
      <p:sp>
        <p:nvSpPr>
          <p:cNvPr id="53252" name="Rectangle 2"/>
          <p:cNvSpPr>
            <a:spLocks noGrp="1" noChangeArrowheads="1"/>
          </p:cNvSpPr>
          <p:nvPr>
            <p:ph type="body"/>
          </p:nvPr>
        </p:nvSpPr>
        <p:spPr bwMode="auto">
          <a:xfrm>
            <a:off x="882650" y="4357688"/>
            <a:ext cx="5080000" cy="4084637"/>
          </a:xfrm>
          <a:noFill/>
        </p:spPr>
        <p:txBody>
          <a:bodyPr wrap="none" numCol="1" anchor="ctr" anchorCtr="0" compatLnSpc="1">
            <a:prstTxWarp prst="textNoShape">
              <a:avLst/>
            </a:prstTxWarp>
          </a:bodyPr>
          <a:lstStyle/>
          <a:p>
            <a:pPr eaLnBrk="1" hangingPunct="1">
              <a:spcBef>
                <a:spcPct val="0"/>
              </a:spcBef>
            </a:pPr>
            <a:r>
              <a:rPr lang="fr-FR" smtClean="0"/>
              <a:t>SECAB LE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427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Voici un aperçu de la gamme de la brique. On constate qu’il existe deux types de produits :</a:t>
            </a:r>
          </a:p>
          <a:p>
            <a:pPr eaLnBrk="1" hangingPunct="1">
              <a:spcBef>
                <a:spcPct val="0"/>
              </a:spcBef>
              <a:buFontTx/>
              <a:buChar char="-"/>
            </a:pPr>
            <a:r>
              <a:rPr lang="fr-FR" smtClean="0"/>
              <a:t>200 mm</a:t>
            </a:r>
          </a:p>
          <a:p>
            <a:pPr eaLnBrk="1" hangingPunct="1">
              <a:spcBef>
                <a:spcPct val="0"/>
              </a:spcBef>
              <a:buFontTx/>
              <a:buChar char="-"/>
            </a:pPr>
            <a:r>
              <a:rPr lang="fr-FR" smtClean="0"/>
              <a:t>&gt; à 200 mm c’est-à-dire les solutions monomurs. Cette dernière gamme est condamnée à s’épaissir sans cesse. Elle arrive aujourd’hui à 500 mm pour répondre à la RT 2012. Elle grossira encore pour répondre à la 2020.</a:t>
            </a:r>
          </a:p>
          <a:p>
            <a:pPr eaLnBrk="1" hangingPunct="1">
              <a:spcBef>
                <a:spcPct val="0"/>
              </a:spcBef>
              <a:buFontTx/>
              <a:buChar char="-"/>
            </a:pPr>
            <a:r>
              <a:rPr lang="fr-FR" smtClean="0"/>
              <a:t>Remarque : les produits les plus vendus sont les produits de 200 mm c’est-à-dire les produits avec isolation rapportée.</a:t>
            </a:r>
          </a:p>
        </p:txBody>
      </p:sp>
      <p:sp>
        <p:nvSpPr>
          <p:cNvPr id="54276"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BD0F69E-5409-4704-A90A-EEBA4C0F093A}" type="slidenum">
              <a:rPr lang="fr-FR" smtClean="0">
                <a:ea typeface="ＭＳ Ｐゴシック" pitchFamily="34" charset="-128"/>
              </a:rPr>
              <a:pPr fontAlgn="base">
                <a:spcBef>
                  <a:spcPct val="0"/>
                </a:spcBef>
                <a:spcAft>
                  <a:spcPct val="0"/>
                </a:spcAft>
                <a:defRPr/>
              </a:pPr>
              <a:t>24</a:t>
            </a:fld>
            <a:endParaRPr lang="fr-FR" smtClean="0">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5529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r-FR" smtClean="0"/>
              <a:t>On comprend ici la raison pour laquelle le bloc béton perd autant de parts de marché par rapport à la brique, et pourquoi se sont les briques de 200 mm qui se vendent le plus.</a:t>
            </a:r>
          </a:p>
          <a:p>
            <a:pPr eaLnBrk="1" hangingPunct="1">
              <a:spcBef>
                <a:spcPct val="0"/>
              </a:spcBef>
            </a:pPr>
            <a:r>
              <a:rPr lang="fr-FR" smtClean="0"/>
              <a:t>En effet, elles se situent sur l’optimum épaisseur/isolation. C’est-à-dire qu’elles permettent d’atteindre les RT qui nous préoccupent avec une paroi d’épaisseur minimum.</a:t>
            </a:r>
          </a:p>
        </p:txBody>
      </p:sp>
      <p:sp>
        <p:nvSpPr>
          <p:cNvPr id="55300"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EAA430E-CD58-4A8B-AB34-10BACE00C167}" type="slidenum">
              <a:rPr lang="fr-FR" smtClean="0">
                <a:ea typeface="ＭＳ Ｐゴシック" pitchFamily="34" charset="-128"/>
              </a:rPr>
              <a:pPr fontAlgn="base">
                <a:spcBef>
                  <a:spcPct val="0"/>
                </a:spcBef>
                <a:spcAft>
                  <a:spcPct val="0"/>
                </a:spcAft>
                <a:defRPr/>
              </a:pPr>
              <a:t>25</a:t>
            </a:fld>
            <a:endParaRPr lang="fr-FR" smtClean="0">
              <a:ea typeface="ＭＳ Ｐゴシック"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3078B41-EEF6-45CB-A528-6B2DFE8F0F1F}" type="slidenum">
              <a:rPr lang="en-GB" smtClean="0">
                <a:ea typeface="ＭＳ Ｐゴシック" pitchFamily="34" charset="-128"/>
              </a:rPr>
              <a:pPr fontAlgn="base">
                <a:spcBef>
                  <a:spcPct val="0"/>
                </a:spcBef>
                <a:spcAft>
                  <a:spcPct val="0"/>
                </a:spcAft>
                <a:defRPr/>
              </a:pPr>
              <a:t>26</a:t>
            </a:fld>
            <a:endParaRPr lang="en-GB" smtClean="0">
              <a:ea typeface="ＭＳ Ｐゴシック" pitchFamily="34" charset="-128"/>
            </a:endParaRPr>
          </a:p>
        </p:txBody>
      </p:sp>
      <p:sp>
        <p:nvSpPr>
          <p:cNvPr id="56323" name="Text Box 1"/>
          <p:cNvSpPr txBox="1">
            <a:spLocks noChangeArrowheads="1"/>
          </p:cNvSpPr>
          <p:nvPr/>
        </p:nvSpPr>
        <p:spPr bwMode="auto">
          <a:xfrm>
            <a:off x="958850" y="695325"/>
            <a:ext cx="4943475" cy="3429000"/>
          </a:xfrm>
          <a:prstGeom prst="rect">
            <a:avLst/>
          </a:prstGeom>
          <a:solidFill>
            <a:srgbClr val="FFFFFF"/>
          </a:solidFill>
          <a:ln w="9525">
            <a:solidFill>
              <a:srgbClr val="000000"/>
            </a:solidFill>
            <a:miter lim="800000"/>
            <a:headEnd/>
            <a:tailEnd/>
          </a:ln>
        </p:spPr>
        <p:txBody>
          <a:bodyPr wrap="none" lIns="81626" tIns="40813" rIns="81626" bIns="40813" anchor="ctr"/>
          <a:lstStyle/>
          <a:p>
            <a:endParaRPr lang="fr-FR">
              <a:latin typeface="Calibri" pitchFamily="34" charset="0"/>
            </a:endParaRPr>
          </a:p>
        </p:txBody>
      </p:sp>
      <p:sp>
        <p:nvSpPr>
          <p:cNvPr id="56324" name="Rectangle 2"/>
          <p:cNvSpPr>
            <a:spLocks noGrp="1" noChangeArrowheads="1"/>
          </p:cNvSpPr>
          <p:nvPr>
            <p:ph type="body"/>
          </p:nvPr>
        </p:nvSpPr>
        <p:spPr bwMode="auto">
          <a:xfrm>
            <a:off x="882650" y="4357688"/>
            <a:ext cx="5080000" cy="4084637"/>
          </a:xfrm>
          <a:noFill/>
        </p:spPr>
        <p:txBody>
          <a:bodyPr wrap="none" numCol="1" anchor="ctr" anchorCtr="0" compatLnSpc="1">
            <a:prstTxWarp prst="textNoShape">
              <a:avLst/>
            </a:prstTxWarp>
          </a:bodyPr>
          <a:lstStyle/>
          <a:p>
            <a:pPr eaLnBrk="1" hangingPunct="1">
              <a:spcBef>
                <a:spcPct val="0"/>
              </a:spcBef>
            </a:pPr>
            <a:endParaRPr lang="fr-FR"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8778CEC-3658-4707-B8E5-0FBF6B70AD1E}" type="slidenum">
              <a:rPr lang="en-GB" smtClean="0">
                <a:ea typeface="ＭＳ Ｐゴシック" pitchFamily="34" charset="-128"/>
              </a:rPr>
              <a:pPr fontAlgn="base">
                <a:spcBef>
                  <a:spcPct val="0"/>
                </a:spcBef>
                <a:spcAft>
                  <a:spcPct val="0"/>
                </a:spcAft>
                <a:defRPr/>
              </a:pPr>
              <a:t>27</a:t>
            </a:fld>
            <a:endParaRPr lang="en-GB" smtClean="0">
              <a:ea typeface="ＭＳ Ｐゴシック" pitchFamily="34" charset="-128"/>
            </a:endParaRPr>
          </a:p>
        </p:txBody>
      </p:sp>
      <p:sp>
        <p:nvSpPr>
          <p:cNvPr id="57347" name="Text Box 1"/>
          <p:cNvSpPr txBox="1">
            <a:spLocks noChangeArrowheads="1"/>
          </p:cNvSpPr>
          <p:nvPr/>
        </p:nvSpPr>
        <p:spPr bwMode="auto">
          <a:xfrm>
            <a:off x="958850" y="695325"/>
            <a:ext cx="4943475" cy="3429000"/>
          </a:xfrm>
          <a:prstGeom prst="rect">
            <a:avLst/>
          </a:prstGeom>
          <a:solidFill>
            <a:srgbClr val="FFFFFF"/>
          </a:solidFill>
          <a:ln w="9525">
            <a:solidFill>
              <a:srgbClr val="000000"/>
            </a:solidFill>
            <a:miter lim="800000"/>
            <a:headEnd/>
            <a:tailEnd/>
          </a:ln>
        </p:spPr>
        <p:txBody>
          <a:bodyPr wrap="none" lIns="81626" tIns="40813" rIns="81626" bIns="40813" anchor="ctr"/>
          <a:lstStyle/>
          <a:p>
            <a:endParaRPr lang="fr-FR">
              <a:latin typeface="Calibri" pitchFamily="34" charset="0"/>
            </a:endParaRPr>
          </a:p>
        </p:txBody>
      </p:sp>
      <p:sp>
        <p:nvSpPr>
          <p:cNvPr id="57348" name="Rectangle 2"/>
          <p:cNvSpPr>
            <a:spLocks noGrp="1" noChangeArrowheads="1"/>
          </p:cNvSpPr>
          <p:nvPr>
            <p:ph type="body"/>
          </p:nvPr>
        </p:nvSpPr>
        <p:spPr bwMode="auto">
          <a:xfrm>
            <a:off x="882650" y="4357688"/>
            <a:ext cx="5080000" cy="4084637"/>
          </a:xfrm>
          <a:noFill/>
        </p:spPr>
        <p:txBody>
          <a:bodyPr wrap="none" numCol="1" anchor="ctr" anchorCtr="0" compatLnSpc="1">
            <a:prstTxWarp prst="textNoShape">
              <a:avLst/>
            </a:prstTxWarp>
          </a:bodyPr>
          <a:lstStyle/>
          <a:p>
            <a:pPr eaLnBrk="1" hangingPunct="1">
              <a:spcBef>
                <a:spcPct val="0"/>
              </a:spcBef>
            </a:pPr>
            <a:endParaRPr lang="fr-FR"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7886E4A-D53C-4210-AF5F-4F4AE0185690}" type="slidenum">
              <a:rPr lang="en-GB" smtClean="0">
                <a:ea typeface="ＭＳ Ｐゴシック" pitchFamily="34" charset="-128"/>
              </a:rPr>
              <a:pPr fontAlgn="base">
                <a:spcBef>
                  <a:spcPct val="0"/>
                </a:spcBef>
                <a:spcAft>
                  <a:spcPct val="0"/>
                </a:spcAft>
                <a:defRPr/>
              </a:pPr>
              <a:t>28</a:t>
            </a:fld>
            <a:endParaRPr lang="en-GB" smtClean="0">
              <a:ea typeface="ＭＳ Ｐゴシック" pitchFamily="34" charset="-128"/>
            </a:endParaRPr>
          </a:p>
        </p:txBody>
      </p:sp>
      <p:sp>
        <p:nvSpPr>
          <p:cNvPr id="59395" name="Text Box 1"/>
          <p:cNvSpPr txBox="1">
            <a:spLocks noChangeArrowheads="1"/>
          </p:cNvSpPr>
          <p:nvPr/>
        </p:nvSpPr>
        <p:spPr bwMode="auto">
          <a:xfrm>
            <a:off x="958850" y="695325"/>
            <a:ext cx="4943475" cy="3429000"/>
          </a:xfrm>
          <a:prstGeom prst="rect">
            <a:avLst/>
          </a:prstGeom>
          <a:solidFill>
            <a:srgbClr val="FFFFFF"/>
          </a:solidFill>
          <a:ln w="9525">
            <a:solidFill>
              <a:srgbClr val="000000"/>
            </a:solidFill>
            <a:miter lim="800000"/>
            <a:headEnd/>
            <a:tailEnd/>
          </a:ln>
        </p:spPr>
        <p:txBody>
          <a:bodyPr wrap="none" lIns="81626" tIns="40813" rIns="81626" bIns="40813" anchor="ctr"/>
          <a:lstStyle/>
          <a:p>
            <a:endParaRPr lang="fr-FR">
              <a:latin typeface="Calibri" pitchFamily="34" charset="0"/>
            </a:endParaRPr>
          </a:p>
        </p:txBody>
      </p:sp>
      <p:sp>
        <p:nvSpPr>
          <p:cNvPr id="59396" name="Rectangle 2"/>
          <p:cNvSpPr>
            <a:spLocks noGrp="1" noChangeArrowheads="1"/>
          </p:cNvSpPr>
          <p:nvPr>
            <p:ph type="body"/>
          </p:nvPr>
        </p:nvSpPr>
        <p:spPr bwMode="auto">
          <a:xfrm>
            <a:off x="882650" y="4357688"/>
            <a:ext cx="5080000" cy="4084637"/>
          </a:xfrm>
          <a:noFill/>
        </p:spPr>
        <p:txBody>
          <a:bodyPr wrap="none" numCol="1" anchor="ctr" anchorCtr="0" compatLnSpc="1">
            <a:prstTxWarp prst="textNoShape">
              <a:avLst/>
            </a:prstTxWarp>
          </a:bodyPr>
          <a:lstStyle/>
          <a:p>
            <a:pPr eaLnBrk="1" hangingPunct="1">
              <a:spcBef>
                <a:spcPct val="0"/>
              </a:spcBef>
            </a:pPr>
            <a:endParaRPr lang="fr-F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F9669DF-A5E4-45D6-9254-B6BDBF23BA82}" type="slidenum">
              <a:rPr lang="en-GB" smtClean="0">
                <a:ea typeface="ＭＳ Ｐゴシック" pitchFamily="34" charset="-128"/>
              </a:rPr>
              <a:pPr fontAlgn="base">
                <a:spcBef>
                  <a:spcPct val="0"/>
                </a:spcBef>
                <a:spcAft>
                  <a:spcPct val="0"/>
                </a:spcAft>
                <a:defRPr/>
              </a:pPr>
              <a:t>3</a:t>
            </a:fld>
            <a:endParaRPr lang="en-GB" smtClean="0">
              <a:ea typeface="ＭＳ Ｐゴシック" pitchFamily="34" charset="-128"/>
            </a:endParaRPr>
          </a:p>
        </p:txBody>
      </p:sp>
      <p:sp>
        <p:nvSpPr>
          <p:cNvPr id="35843" name="Text Box 1"/>
          <p:cNvSpPr txBox="1">
            <a:spLocks noChangeArrowheads="1"/>
          </p:cNvSpPr>
          <p:nvPr/>
        </p:nvSpPr>
        <p:spPr bwMode="auto">
          <a:xfrm>
            <a:off x="958850" y="695325"/>
            <a:ext cx="4943475" cy="3429000"/>
          </a:xfrm>
          <a:prstGeom prst="rect">
            <a:avLst/>
          </a:prstGeom>
          <a:solidFill>
            <a:srgbClr val="FFFFFF"/>
          </a:solidFill>
          <a:ln w="9525">
            <a:solidFill>
              <a:srgbClr val="000000"/>
            </a:solidFill>
            <a:miter lim="800000"/>
            <a:headEnd/>
            <a:tailEnd/>
          </a:ln>
        </p:spPr>
        <p:txBody>
          <a:bodyPr wrap="none" lIns="81626" tIns="40813" rIns="81626" bIns="40813" anchor="ctr"/>
          <a:lstStyle/>
          <a:p>
            <a:endParaRPr lang="fr-FR">
              <a:latin typeface="Calibri" pitchFamily="34" charset="0"/>
            </a:endParaRPr>
          </a:p>
        </p:txBody>
      </p:sp>
      <p:sp>
        <p:nvSpPr>
          <p:cNvPr id="35844" name="Rectangle 2"/>
          <p:cNvSpPr>
            <a:spLocks noGrp="1" noChangeArrowheads="1"/>
          </p:cNvSpPr>
          <p:nvPr>
            <p:ph type="body"/>
          </p:nvPr>
        </p:nvSpPr>
        <p:spPr bwMode="auto">
          <a:xfrm>
            <a:off x="882650" y="4357688"/>
            <a:ext cx="5080000" cy="4084637"/>
          </a:xfrm>
          <a:noFill/>
        </p:spPr>
        <p:txBody>
          <a:bodyPr wrap="none" numCol="1" anchor="ctr" anchorCtr="0" compatLnSpc="1">
            <a:prstTxWarp prst="textNoShape">
              <a:avLst/>
            </a:prstTxWarp>
          </a:bodyPr>
          <a:lstStyle/>
          <a:p>
            <a:pPr eaLnBrk="1" hangingPunct="1">
              <a:spcBef>
                <a:spcPct val="0"/>
              </a:spcBef>
            </a:pPr>
            <a:endParaRPr lang="fr-F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103F6D-12E4-48D1-8E35-7359F568C952}" type="slidenum">
              <a:rPr lang="en-GB" smtClean="0">
                <a:ea typeface="ＭＳ Ｐゴシック" pitchFamily="34" charset="-128"/>
              </a:rPr>
              <a:pPr fontAlgn="base">
                <a:spcBef>
                  <a:spcPct val="0"/>
                </a:spcBef>
                <a:spcAft>
                  <a:spcPct val="0"/>
                </a:spcAft>
                <a:defRPr/>
              </a:pPr>
              <a:t>4</a:t>
            </a:fld>
            <a:endParaRPr lang="en-GB" smtClean="0">
              <a:ea typeface="ＭＳ Ｐゴシック" pitchFamily="34" charset="-128"/>
            </a:endParaRPr>
          </a:p>
        </p:txBody>
      </p:sp>
      <p:sp>
        <p:nvSpPr>
          <p:cNvPr id="36867" name="Text Box 1"/>
          <p:cNvSpPr txBox="1">
            <a:spLocks noChangeArrowheads="1"/>
          </p:cNvSpPr>
          <p:nvPr/>
        </p:nvSpPr>
        <p:spPr bwMode="auto">
          <a:xfrm>
            <a:off x="958850" y="695325"/>
            <a:ext cx="4943475" cy="3429000"/>
          </a:xfrm>
          <a:prstGeom prst="rect">
            <a:avLst/>
          </a:prstGeom>
          <a:solidFill>
            <a:srgbClr val="FFFFFF"/>
          </a:solidFill>
          <a:ln w="9525">
            <a:solidFill>
              <a:srgbClr val="000000"/>
            </a:solidFill>
            <a:miter lim="800000"/>
            <a:headEnd/>
            <a:tailEnd/>
          </a:ln>
        </p:spPr>
        <p:txBody>
          <a:bodyPr wrap="none" lIns="81626" tIns="40813" rIns="81626" bIns="40813" anchor="ctr"/>
          <a:lstStyle/>
          <a:p>
            <a:endParaRPr lang="fr-FR">
              <a:latin typeface="Calibri" pitchFamily="34" charset="0"/>
            </a:endParaRPr>
          </a:p>
        </p:txBody>
      </p:sp>
      <p:sp>
        <p:nvSpPr>
          <p:cNvPr id="36868" name="Rectangle 2"/>
          <p:cNvSpPr>
            <a:spLocks noGrp="1" noChangeArrowheads="1"/>
          </p:cNvSpPr>
          <p:nvPr>
            <p:ph type="body"/>
          </p:nvPr>
        </p:nvSpPr>
        <p:spPr bwMode="auto">
          <a:xfrm>
            <a:off x="882650" y="4357688"/>
            <a:ext cx="5080000" cy="4084637"/>
          </a:xfrm>
          <a:noFill/>
        </p:spPr>
        <p:txBody>
          <a:bodyPr wrap="none" numCol="1" anchor="ctr" anchorCtr="0" compatLnSpc="1">
            <a:prstTxWarp prst="textNoShape">
              <a:avLst/>
            </a:prstTxWarp>
          </a:bodyPr>
          <a:lstStyle/>
          <a:p>
            <a:pPr eaLnBrk="1" hangingPunct="1">
              <a:spcBef>
                <a:spcPct val="0"/>
              </a:spcBef>
            </a:pPr>
            <a:endParaRPr lang="fr-F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919D0AD-38E0-4B25-A90D-6EA1186F4838}" type="slidenum">
              <a:rPr lang="en-GB" smtClean="0">
                <a:ea typeface="ＭＳ Ｐゴシック" pitchFamily="34" charset="-128"/>
              </a:rPr>
              <a:pPr fontAlgn="base">
                <a:spcBef>
                  <a:spcPct val="0"/>
                </a:spcBef>
                <a:spcAft>
                  <a:spcPct val="0"/>
                </a:spcAft>
                <a:defRPr/>
              </a:pPr>
              <a:t>5</a:t>
            </a:fld>
            <a:endParaRPr lang="en-GB" smtClean="0">
              <a:ea typeface="ＭＳ Ｐゴシック" pitchFamily="34" charset="-128"/>
            </a:endParaRPr>
          </a:p>
        </p:txBody>
      </p:sp>
      <p:sp>
        <p:nvSpPr>
          <p:cNvPr id="37891" name="Text Box 1"/>
          <p:cNvSpPr txBox="1">
            <a:spLocks noChangeArrowheads="1"/>
          </p:cNvSpPr>
          <p:nvPr/>
        </p:nvSpPr>
        <p:spPr bwMode="auto">
          <a:xfrm>
            <a:off x="958850" y="695325"/>
            <a:ext cx="4943475" cy="3429000"/>
          </a:xfrm>
          <a:prstGeom prst="rect">
            <a:avLst/>
          </a:prstGeom>
          <a:solidFill>
            <a:srgbClr val="FFFFFF"/>
          </a:solidFill>
          <a:ln w="9525">
            <a:solidFill>
              <a:srgbClr val="000000"/>
            </a:solidFill>
            <a:miter lim="800000"/>
            <a:headEnd/>
            <a:tailEnd/>
          </a:ln>
        </p:spPr>
        <p:txBody>
          <a:bodyPr wrap="none" lIns="81626" tIns="40813" rIns="81626" bIns="40813" anchor="ctr"/>
          <a:lstStyle/>
          <a:p>
            <a:endParaRPr lang="fr-FR">
              <a:latin typeface="Calibri" pitchFamily="34" charset="0"/>
            </a:endParaRPr>
          </a:p>
        </p:txBody>
      </p:sp>
      <p:sp>
        <p:nvSpPr>
          <p:cNvPr id="37892" name="Rectangle 2"/>
          <p:cNvSpPr>
            <a:spLocks noGrp="1" noChangeArrowheads="1"/>
          </p:cNvSpPr>
          <p:nvPr>
            <p:ph type="body"/>
          </p:nvPr>
        </p:nvSpPr>
        <p:spPr bwMode="auto">
          <a:xfrm>
            <a:off x="882650" y="4357688"/>
            <a:ext cx="5080000" cy="4084637"/>
          </a:xfrm>
          <a:noFill/>
        </p:spPr>
        <p:txBody>
          <a:bodyPr wrap="none" numCol="1" anchor="ctr" anchorCtr="0" compatLnSpc="1">
            <a:prstTxWarp prst="textNoShape">
              <a:avLst/>
            </a:prstTxWarp>
          </a:bodyPr>
          <a:lstStyle/>
          <a:p>
            <a:pPr eaLnBrk="1" hangingPunct="1">
              <a:spcBef>
                <a:spcPct val="0"/>
              </a:spcBef>
            </a:pPr>
            <a:endParaRPr lang="fr-F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A2BB3A8-58DF-4F42-A2F6-1D9DCDF7B55C}" type="slidenum">
              <a:rPr lang="en-GB" smtClean="0">
                <a:ea typeface="ＭＳ Ｐゴシック" pitchFamily="34" charset="-128"/>
              </a:rPr>
              <a:pPr fontAlgn="base">
                <a:spcBef>
                  <a:spcPct val="0"/>
                </a:spcBef>
                <a:spcAft>
                  <a:spcPct val="0"/>
                </a:spcAft>
                <a:defRPr/>
              </a:pPr>
              <a:t>6</a:t>
            </a:fld>
            <a:endParaRPr lang="en-GB" smtClean="0">
              <a:ea typeface="ＭＳ Ｐゴシック" pitchFamily="34" charset="-128"/>
            </a:endParaRPr>
          </a:p>
        </p:txBody>
      </p:sp>
      <p:sp>
        <p:nvSpPr>
          <p:cNvPr id="38915" name="Text Box 1"/>
          <p:cNvSpPr txBox="1">
            <a:spLocks noChangeArrowheads="1"/>
          </p:cNvSpPr>
          <p:nvPr/>
        </p:nvSpPr>
        <p:spPr bwMode="auto">
          <a:xfrm>
            <a:off x="958850" y="695325"/>
            <a:ext cx="4943475" cy="3429000"/>
          </a:xfrm>
          <a:prstGeom prst="rect">
            <a:avLst/>
          </a:prstGeom>
          <a:solidFill>
            <a:srgbClr val="FFFFFF"/>
          </a:solidFill>
          <a:ln w="9525">
            <a:solidFill>
              <a:srgbClr val="000000"/>
            </a:solidFill>
            <a:miter lim="800000"/>
            <a:headEnd/>
            <a:tailEnd/>
          </a:ln>
        </p:spPr>
        <p:txBody>
          <a:bodyPr wrap="none" lIns="81626" tIns="40813" rIns="81626" bIns="40813" anchor="ctr"/>
          <a:lstStyle/>
          <a:p>
            <a:endParaRPr lang="fr-FR">
              <a:latin typeface="Calibri" pitchFamily="34" charset="0"/>
            </a:endParaRPr>
          </a:p>
        </p:txBody>
      </p:sp>
      <p:sp>
        <p:nvSpPr>
          <p:cNvPr id="38916" name="Rectangle 2"/>
          <p:cNvSpPr>
            <a:spLocks noGrp="1" noChangeArrowheads="1"/>
          </p:cNvSpPr>
          <p:nvPr>
            <p:ph type="body"/>
          </p:nvPr>
        </p:nvSpPr>
        <p:spPr bwMode="auto">
          <a:xfrm>
            <a:off x="882650" y="4357688"/>
            <a:ext cx="5080000" cy="4084637"/>
          </a:xfrm>
          <a:noFill/>
        </p:spPr>
        <p:txBody>
          <a:bodyPr wrap="none" numCol="1" anchor="ctr" anchorCtr="0" compatLnSpc="1">
            <a:prstTxWarp prst="textNoShape">
              <a:avLst/>
            </a:prstTxWarp>
          </a:bodyPr>
          <a:lstStyle/>
          <a:p>
            <a:pPr eaLnBrk="1" hangingPunct="1">
              <a:spcBef>
                <a:spcPct val="0"/>
              </a:spcBef>
            </a:pPr>
            <a:endParaRPr lang="fr-F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A57329C-6057-4211-85F0-EB055DC74429}" type="slidenum">
              <a:rPr lang="en-GB" smtClean="0">
                <a:ea typeface="ＭＳ Ｐゴシック" pitchFamily="34" charset="-128"/>
              </a:rPr>
              <a:pPr fontAlgn="base">
                <a:spcBef>
                  <a:spcPct val="0"/>
                </a:spcBef>
                <a:spcAft>
                  <a:spcPct val="0"/>
                </a:spcAft>
                <a:defRPr/>
              </a:pPr>
              <a:t>7</a:t>
            </a:fld>
            <a:endParaRPr lang="en-GB" smtClean="0">
              <a:ea typeface="ＭＳ Ｐゴシック" pitchFamily="34" charset="-128"/>
            </a:endParaRPr>
          </a:p>
        </p:txBody>
      </p:sp>
      <p:sp>
        <p:nvSpPr>
          <p:cNvPr id="39939" name="Text Box 1"/>
          <p:cNvSpPr txBox="1">
            <a:spLocks noChangeArrowheads="1"/>
          </p:cNvSpPr>
          <p:nvPr/>
        </p:nvSpPr>
        <p:spPr bwMode="auto">
          <a:xfrm>
            <a:off x="958850" y="695325"/>
            <a:ext cx="4943475" cy="3429000"/>
          </a:xfrm>
          <a:prstGeom prst="rect">
            <a:avLst/>
          </a:prstGeom>
          <a:solidFill>
            <a:srgbClr val="FFFFFF"/>
          </a:solidFill>
          <a:ln w="9525">
            <a:solidFill>
              <a:srgbClr val="000000"/>
            </a:solidFill>
            <a:miter lim="800000"/>
            <a:headEnd/>
            <a:tailEnd/>
          </a:ln>
        </p:spPr>
        <p:txBody>
          <a:bodyPr wrap="none" lIns="81626" tIns="40813" rIns="81626" bIns="40813" anchor="ctr"/>
          <a:lstStyle/>
          <a:p>
            <a:endParaRPr lang="fr-FR">
              <a:latin typeface="Calibri" pitchFamily="34" charset="0"/>
            </a:endParaRPr>
          </a:p>
        </p:txBody>
      </p:sp>
      <p:sp>
        <p:nvSpPr>
          <p:cNvPr id="39940" name="Rectangle 2"/>
          <p:cNvSpPr>
            <a:spLocks noGrp="1" noChangeArrowheads="1"/>
          </p:cNvSpPr>
          <p:nvPr>
            <p:ph type="body"/>
          </p:nvPr>
        </p:nvSpPr>
        <p:spPr bwMode="auto">
          <a:xfrm>
            <a:off x="882650" y="4357688"/>
            <a:ext cx="5080000" cy="4084637"/>
          </a:xfrm>
          <a:noFill/>
        </p:spPr>
        <p:txBody>
          <a:bodyPr wrap="none" numCol="1" anchor="ctr" anchorCtr="0" compatLnSpc="1">
            <a:prstTxWarp prst="textNoShape">
              <a:avLst/>
            </a:prstTxWarp>
          </a:bodyPr>
          <a:lstStyle/>
          <a:p>
            <a:pPr eaLnBrk="1" hangingPunct="1">
              <a:spcBef>
                <a:spcPct val="0"/>
              </a:spcBef>
            </a:pPr>
            <a:endParaRPr lang="fr-F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7D656E9-130D-44B3-975D-8C23D6ABE5A6}" type="slidenum">
              <a:rPr lang="en-GB" smtClean="0">
                <a:ea typeface="ＭＳ Ｐゴシック" pitchFamily="34" charset="-128"/>
              </a:rPr>
              <a:pPr fontAlgn="base">
                <a:spcBef>
                  <a:spcPct val="0"/>
                </a:spcBef>
                <a:spcAft>
                  <a:spcPct val="0"/>
                </a:spcAft>
                <a:defRPr/>
              </a:pPr>
              <a:t>8</a:t>
            </a:fld>
            <a:endParaRPr lang="en-GB" smtClean="0">
              <a:ea typeface="ＭＳ Ｐゴシック" pitchFamily="34" charset="-128"/>
            </a:endParaRPr>
          </a:p>
        </p:txBody>
      </p:sp>
      <p:sp>
        <p:nvSpPr>
          <p:cNvPr id="40963" name="Text Box 1"/>
          <p:cNvSpPr txBox="1">
            <a:spLocks noChangeArrowheads="1"/>
          </p:cNvSpPr>
          <p:nvPr/>
        </p:nvSpPr>
        <p:spPr bwMode="auto">
          <a:xfrm>
            <a:off x="958850" y="695325"/>
            <a:ext cx="4943475" cy="3429000"/>
          </a:xfrm>
          <a:prstGeom prst="rect">
            <a:avLst/>
          </a:prstGeom>
          <a:solidFill>
            <a:srgbClr val="FFFFFF"/>
          </a:solidFill>
          <a:ln w="9525">
            <a:solidFill>
              <a:srgbClr val="000000"/>
            </a:solidFill>
            <a:miter lim="800000"/>
            <a:headEnd/>
            <a:tailEnd/>
          </a:ln>
        </p:spPr>
        <p:txBody>
          <a:bodyPr wrap="none" lIns="81626" tIns="40813" rIns="81626" bIns="40813" anchor="ctr"/>
          <a:lstStyle/>
          <a:p>
            <a:endParaRPr lang="fr-FR">
              <a:latin typeface="Calibri" pitchFamily="34" charset="0"/>
            </a:endParaRPr>
          </a:p>
        </p:txBody>
      </p:sp>
      <p:sp>
        <p:nvSpPr>
          <p:cNvPr id="40964" name="Rectangle 2"/>
          <p:cNvSpPr>
            <a:spLocks noGrp="1" noChangeArrowheads="1"/>
          </p:cNvSpPr>
          <p:nvPr>
            <p:ph type="body"/>
          </p:nvPr>
        </p:nvSpPr>
        <p:spPr bwMode="auto">
          <a:xfrm>
            <a:off x="882650" y="4357688"/>
            <a:ext cx="5080000" cy="4084637"/>
          </a:xfrm>
          <a:noFill/>
        </p:spPr>
        <p:txBody>
          <a:bodyPr wrap="none" numCol="1" anchor="ctr" anchorCtr="0" compatLnSpc="1">
            <a:prstTxWarp prst="textNoShape">
              <a:avLst/>
            </a:prstTxWarp>
          </a:bodyPr>
          <a:lstStyle/>
          <a:p>
            <a:pPr eaLnBrk="1" hangingPunct="1">
              <a:spcBef>
                <a:spcPct val="0"/>
              </a:spcBef>
            </a:pPr>
            <a:endParaRPr lang="fr-F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9C26FAF-5B80-4063-851D-923795663937}" type="slidenum">
              <a:rPr lang="en-GB" smtClean="0">
                <a:ea typeface="ＭＳ Ｐゴシック" pitchFamily="34" charset="-128"/>
              </a:rPr>
              <a:pPr fontAlgn="base">
                <a:spcBef>
                  <a:spcPct val="0"/>
                </a:spcBef>
                <a:spcAft>
                  <a:spcPct val="0"/>
                </a:spcAft>
                <a:defRPr/>
              </a:pPr>
              <a:t>9</a:t>
            </a:fld>
            <a:endParaRPr lang="en-GB" smtClean="0">
              <a:ea typeface="ＭＳ Ｐゴシック" pitchFamily="34" charset="-128"/>
            </a:endParaRPr>
          </a:p>
        </p:txBody>
      </p:sp>
      <p:sp>
        <p:nvSpPr>
          <p:cNvPr id="41987" name="Text Box 1"/>
          <p:cNvSpPr txBox="1">
            <a:spLocks noChangeArrowheads="1"/>
          </p:cNvSpPr>
          <p:nvPr/>
        </p:nvSpPr>
        <p:spPr bwMode="auto">
          <a:xfrm>
            <a:off x="958850" y="695325"/>
            <a:ext cx="4943475" cy="3429000"/>
          </a:xfrm>
          <a:prstGeom prst="rect">
            <a:avLst/>
          </a:prstGeom>
          <a:solidFill>
            <a:srgbClr val="FFFFFF"/>
          </a:solidFill>
          <a:ln w="9525">
            <a:solidFill>
              <a:srgbClr val="000000"/>
            </a:solidFill>
            <a:miter lim="800000"/>
            <a:headEnd/>
            <a:tailEnd/>
          </a:ln>
        </p:spPr>
        <p:txBody>
          <a:bodyPr wrap="none" lIns="81626" tIns="40813" rIns="81626" bIns="40813" anchor="ctr"/>
          <a:lstStyle/>
          <a:p>
            <a:endParaRPr lang="fr-FR">
              <a:latin typeface="Calibri" pitchFamily="34" charset="0"/>
            </a:endParaRPr>
          </a:p>
        </p:txBody>
      </p:sp>
      <p:sp>
        <p:nvSpPr>
          <p:cNvPr id="41988" name="Rectangle 2"/>
          <p:cNvSpPr>
            <a:spLocks noGrp="1" noChangeArrowheads="1"/>
          </p:cNvSpPr>
          <p:nvPr>
            <p:ph type="body"/>
          </p:nvPr>
        </p:nvSpPr>
        <p:spPr bwMode="auto">
          <a:xfrm>
            <a:off x="882650" y="4357688"/>
            <a:ext cx="5080000" cy="4084637"/>
          </a:xfrm>
          <a:noFill/>
        </p:spPr>
        <p:txBody>
          <a:bodyPr wrap="none" numCol="1" anchor="ctr" anchorCtr="0" compatLnSpc="1">
            <a:prstTxWarp prst="textNoShape">
              <a:avLst/>
            </a:prstTxWarp>
          </a:bodyPr>
          <a:lstStyle/>
          <a:p>
            <a:pPr eaLnBrk="1" hangingPunct="1">
              <a:spcBef>
                <a:spcPct val="0"/>
              </a:spcBef>
            </a:pPr>
            <a:r>
              <a:rPr lang="fr-FR" smtClean="0"/>
              <a:t>Utiliser une seule couche d’isolant, que se soit monomur ou isolation rapportée est à peu près aussi imprudent que de s’habiller avec un seul vêtement. Si celui-ci vient à s’ouvrir on attrape froid à tous les coups.</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2" name="Image 7" descr="fond doc EasyTherm.tif"/>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Espace réservé de la date 3"/>
          <p:cNvSpPr>
            <a:spLocks noGrp="1"/>
          </p:cNvSpPr>
          <p:nvPr>
            <p:ph type="dt" sz="half" idx="10"/>
          </p:nvPr>
        </p:nvSpPr>
        <p:spPr/>
        <p:txBody>
          <a:bodyPr/>
          <a:lstStyle>
            <a:lvl1pPr>
              <a:defRPr/>
            </a:lvl1pPr>
          </a:lstStyle>
          <a:p>
            <a:pPr>
              <a:defRPr/>
            </a:pPr>
            <a:fld id="{A37D1AC1-AF68-47EA-A65F-B08D43BE6BEA}" type="datetimeFigureOut">
              <a:rPr lang="fr-FR"/>
              <a:pPr>
                <a:defRPr/>
              </a:pPr>
              <a:t>23/05/2011</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4270898A-CF4B-4CBB-88A6-CCC9B7DABB2E}" type="slidenum">
              <a:rPr lang="fr-FR"/>
              <a:pPr>
                <a:defRP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0" y="3213101"/>
            <a:ext cx="9142413" cy="1141413"/>
          </a:xfrm>
          <a:prstGeom prst="rect">
            <a:avLst/>
          </a:prstGeom>
        </p:spPr>
        <p:txBody>
          <a:bodyPr/>
          <a:lstStyle/>
          <a:p>
            <a:r>
              <a:rPr lang="fr-FR" smtClean="0"/>
              <a:t>Cliquez pour modifier le style du titre</a:t>
            </a:r>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a:prstGeom prst="rect">
            <a:avLst/>
          </a:prstGeom>
        </p:spPr>
        <p:txBody>
          <a:bodyPr/>
          <a:lstStyle/>
          <a:p>
            <a:r>
              <a:rPr lang="fr-FR" smtClean="0"/>
              <a:t>Cliquez pour modifier le style du titre</a:t>
            </a:r>
            <a:endParaRPr lang="fr-FR"/>
          </a:p>
        </p:txBody>
      </p:sp>
      <p:sp>
        <p:nvSpPr>
          <p:cNvPr id="3" name="Espace réservé du contenu 2"/>
          <p:cNvSpPr>
            <a:spLocks noGrp="1"/>
          </p:cNvSpPr>
          <p:nvPr>
            <p:ph idx="1"/>
          </p:nvPr>
        </p:nvSpPr>
        <p:spPr>
          <a:xfrm>
            <a:off x="457200" y="1600202"/>
            <a:ext cx="8229600" cy="4525963"/>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721248CC-B05F-406B-910F-F5B430B33B6F}" type="datetimeFigureOut">
              <a:rPr lang="fr-FR"/>
              <a:pPr>
                <a:defRPr/>
              </a:pPr>
              <a:t>23/05/2011</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2FBC544F-3123-4850-BC1F-40BF7CE0A9D3}" type="slidenum">
              <a:rPr lang="fr-FR"/>
              <a:pPr>
                <a:defRP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73B79634-547F-4F46-84F2-D1968003AC41}" type="datetimeFigureOut">
              <a:rPr lang="fr-FR"/>
              <a:pPr>
                <a:defRPr/>
              </a:pPr>
              <a:t>23/05/2011</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1BCF038F-AA41-4DF7-A6C1-6632E3862EA6}" type="slidenum">
              <a:rPr lang="fr-FR"/>
              <a:pPr>
                <a:defRPr/>
              </a:pPr>
              <a:t>‹N°›</a:t>
            </a:fld>
            <a:endParaRPr lang="fr-FR"/>
          </a:p>
        </p:txBody>
      </p:sp>
      <p:pic>
        <p:nvPicPr>
          <p:cNvPr id="1029" name="Image 6" descr="fond doc EasyTherm.tif"/>
          <p:cNvPicPr>
            <a:picLocks noChangeAspect="1"/>
          </p:cNvPicPr>
          <p:nvPr userDrawn="1"/>
        </p:nvPicPr>
        <p:blipFill>
          <a:blip r:embed="rId5" cstate="print"/>
          <a:srcRect/>
          <a:stretch>
            <a:fillRect/>
          </a:stretch>
        </p:blipFill>
        <p:spPr bwMode="auto">
          <a:xfrm>
            <a:off x="0" y="0"/>
            <a:ext cx="9144000"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59" r:id="rId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slide" Target="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slide" Target="slide11.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8" Type="http://schemas.openxmlformats.org/officeDocument/2006/relationships/image" Target="../media/image17.tiff"/><Relationship Id="rId3" Type="http://schemas.openxmlformats.org/officeDocument/2006/relationships/image" Target="../media/image12.png"/><Relationship Id="rId7" Type="http://schemas.openxmlformats.org/officeDocument/2006/relationships/image" Target="../media/image16.tiff"/><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tiff"/><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5" Type="http://schemas.openxmlformats.org/officeDocument/2006/relationships/image" Target="../media/image46.png"/><Relationship Id="rId10" Type="http://schemas.openxmlformats.org/officeDocument/2006/relationships/image" Target="../media/image41.png"/><Relationship Id="rId4" Type="http://schemas.openxmlformats.org/officeDocument/2006/relationships/image" Target="../media/image35.jpeg"/><Relationship Id="rId9" Type="http://schemas.openxmlformats.org/officeDocument/2006/relationships/image" Target="../media/image40.png"/><Relationship Id="rId1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8.jpeg"/><Relationship Id="rId3" Type="http://schemas.openxmlformats.org/officeDocument/2006/relationships/image" Target="../media/image48.png"/><Relationship Id="rId7" Type="http://schemas.openxmlformats.org/officeDocument/2006/relationships/image" Target="../media/image52.jpeg"/><Relationship Id="rId12" Type="http://schemas.openxmlformats.org/officeDocument/2006/relationships/image" Target="../media/image57.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1.jpeg"/><Relationship Id="rId11" Type="http://schemas.openxmlformats.org/officeDocument/2006/relationships/image" Target="../media/image56.jpeg"/><Relationship Id="rId5" Type="http://schemas.openxmlformats.org/officeDocument/2006/relationships/image" Target="../media/image50.emf"/><Relationship Id="rId15" Type="http://schemas.openxmlformats.org/officeDocument/2006/relationships/image" Target="../media/image60.png"/><Relationship Id="rId10" Type="http://schemas.openxmlformats.org/officeDocument/2006/relationships/image" Target="../media/image55.jpeg"/><Relationship Id="rId4" Type="http://schemas.openxmlformats.org/officeDocument/2006/relationships/image" Target="../media/image49.png"/><Relationship Id="rId9" Type="http://schemas.openxmlformats.org/officeDocument/2006/relationships/image" Target="../media/image54.jpeg"/><Relationship Id="rId14" Type="http://schemas.openxmlformats.org/officeDocument/2006/relationships/image" Target="../media/image59.jpeg"/></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image" Target="../media/image64.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slide" Target="slide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3" cstate="print"/>
          <a:srcRect/>
          <a:stretch>
            <a:fillRect/>
          </a:stretch>
        </p:blipFill>
        <p:spPr bwMode="auto">
          <a:xfrm>
            <a:off x="3727450" y="285750"/>
            <a:ext cx="1657350" cy="1638300"/>
          </a:xfrm>
          <a:prstGeom prst="rect">
            <a:avLst/>
          </a:prstGeom>
          <a:noFill/>
          <a:ln w="9525">
            <a:noFill/>
            <a:round/>
            <a:headEnd/>
            <a:tailEnd/>
          </a:ln>
        </p:spPr>
      </p:pic>
      <p:pic>
        <p:nvPicPr>
          <p:cNvPr id="4099" name="Picture 4" descr="Logo EasyBlocs3"/>
          <p:cNvPicPr>
            <a:picLocks noChangeAspect="1" noChangeArrowheads="1"/>
          </p:cNvPicPr>
          <p:nvPr/>
        </p:nvPicPr>
        <p:blipFill>
          <a:blip r:embed="rId4" cstate="print">
            <a:clrChange>
              <a:clrFrom>
                <a:srgbClr val="FFFFFF"/>
              </a:clrFrom>
              <a:clrTo>
                <a:srgbClr val="FFFFFF">
                  <a:alpha val="0"/>
                </a:srgbClr>
              </a:clrTo>
            </a:clrChange>
          </a:blip>
          <a:srcRect t="13747" b="11261"/>
          <a:stretch>
            <a:fillRect/>
          </a:stretch>
        </p:blipFill>
        <p:spPr bwMode="auto">
          <a:xfrm>
            <a:off x="91082813" y="83724750"/>
            <a:ext cx="3505200" cy="750888"/>
          </a:xfrm>
          <a:prstGeom prst="rect">
            <a:avLst/>
          </a:prstGeom>
          <a:noFill/>
          <a:ln w="9525" algn="in">
            <a:noFill/>
            <a:miter lim="800000"/>
            <a:headEnd/>
            <a:tailEnd/>
          </a:ln>
        </p:spPr>
      </p:pic>
      <p:pic>
        <p:nvPicPr>
          <p:cNvPr id="4100" name="Picture 4" descr="Logo EasyBlocs3"/>
          <p:cNvPicPr>
            <a:picLocks noChangeAspect="1" noChangeArrowheads="1"/>
          </p:cNvPicPr>
          <p:nvPr/>
        </p:nvPicPr>
        <p:blipFill>
          <a:blip r:embed="rId4" cstate="print">
            <a:clrChange>
              <a:clrFrom>
                <a:srgbClr val="FFFFFF"/>
              </a:clrFrom>
              <a:clrTo>
                <a:srgbClr val="FFFFFF">
                  <a:alpha val="0"/>
                </a:srgbClr>
              </a:clrTo>
            </a:clrChange>
          </a:blip>
          <a:srcRect t="13747" b="11261"/>
          <a:stretch>
            <a:fillRect/>
          </a:stretch>
        </p:blipFill>
        <p:spPr bwMode="auto">
          <a:xfrm>
            <a:off x="84439125" y="95940563"/>
            <a:ext cx="3505200" cy="750887"/>
          </a:xfrm>
          <a:prstGeom prst="rect">
            <a:avLst/>
          </a:prstGeom>
          <a:noFill/>
          <a:ln w="9525" algn="in">
            <a:noFill/>
            <a:miter lim="800000"/>
            <a:headEnd/>
            <a:tailEnd/>
          </a:ln>
        </p:spPr>
      </p:pic>
      <p:pic>
        <p:nvPicPr>
          <p:cNvPr id="4101" name="Picture 4" descr="Logo EasyBlocs3"/>
          <p:cNvPicPr>
            <a:picLocks noChangeAspect="1" noChangeArrowheads="1"/>
          </p:cNvPicPr>
          <p:nvPr/>
        </p:nvPicPr>
        <p:blipFill>
          <a:blip r:embed="rId4" cstate="print">
            <a:clrChange>
              <a:clrFrom>
                <a:srgbClr val="FFFFFF"/>
              </a:clrFrom>
              <a:clrTo>
                <a:srgbClr val="FFFFFF">
                  <a:alpha val="0"/>
                </a:srgbClr>
              </a:clrTo>
            </a:clrChange>
          </a:blip>
          <a:srcRect t="13747" b="11261"/>
          <a:stretch>
            <a:fillRect/>
          </a:stretch>
        </p:blipFill>
        <p:spPr bwMode="auto">
          <a:xfrm>
            <a:off x="111299625" y="104392413"/>
            <a:ext cx="3505200" cy="749300"/>
          </a:xfrm>
          <a:prstGeom prst="rect">
            <a:avLst/>
          </a:prstGeom>
          <a:noFill/>
          <a:ln w="9525" algn="in">
            <a:noFill/>
            <a:miter lim="800000"/>
            <a:headEnd/>
            <a:tailEnd/>
          </a:ln>
        </p:spPr>
      </p:pic>
      <p:pic>
        <p:nvPicPr>
          <p:cNvPr id="4102"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641600" y="2641600"/>
            <a:ext cx="4675188" cy="3048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1"/>
          <p:cNvSpPr txBox="1">
            <a:spLocks noChangeArrowheads="1"/>
          </p:cNvSpPr>
          <p:nvPr/>
        </p:nvSpPr>
        <p:spPr>
          <a:xfrm>
            <a:off x="285750" y="1928813"/>
            <a:ext cx="1857375" cy="4143375"/>
          </a:xfrm>
          <a:prstGeom prst="rect">
            <a:avLst/>
          </a:prstGeom>
          <a:solidFill>
            <a:schemeClr val="bg1">
              <a:alpha val="48000"/>
            </a:schemeClr>
          </a:solidFill>
          <a:ln/>
        </p:spPr>
        <p:txBody>
          <a:bodyPr lIns="90000" tIns="46800" rIns="90000" bIns="46800" anchor="ctr"/>
          <a:lstStyle/>
          <a:p>
            <a:pPr algn="ctr" fontAlgn="auto">
              <a:spcBef>
                <a:spcPts val="0"/>
              </a:spcBef>
              <a:spcAft>
                <a:spcPts val="0"/>
              </a:spcAft>
              <a:defRPr/>
            </a:pPr>
            <a:endParaRPr lang="fr-FR" sz="1400" dirty="0">
              <a:latin typeface="+mj-lt"/>
              <a:ea typeface="+mj-ea"/>
              <a:cs typeface="+mj-cs"/>
            </a:endParaRPr>
          </a:p>
          <a:p>
            <a:pPr algn="ctr" fontAlgn="auto">
              <a:spcBef>
                <a:spcPts val="0"/>
              </a:spcBef>
              <a:spcAft>
                <a:spcPts val="0"/>
              </a:spcAft>
              <a:defRPr/>
            </a:pPr>
            <a:endParaRPr lang="fr-FR" sz="1400" dirty="0">
              <a:latin typeface="+mj-lt"/>
              <a:ea typeface="+mj-ea"/>
              <a:cs typeface="+mj-cs"/>
            </a:endParaRPr>
          </a:p>
          <a:p>
            <a:pPr algn="ctr" fontAlgn="auto">
              <a:spcBef>
                <a:spcPts val="0"/>
              </a:spcBef>
              <a:spcAft>
                <a:spcPts val="0"/>
              </a:spcAft>
              <a:defRPr/>
            </a:pPr>
            <a:r>
              <a:rPr lang="fr-FR" sz="1400" dirty="0">
                <a:latin typeface="+mj-lt"/>
                <a:ea typeface="+mj-ea"/>
                <a:cs typeface="+mj-cs"/>
              </a:rPr>
              <a:t>A contrario, l’avantage d’une solution mixte permet d’avoir deux couches d’isolant.</a:t>
            </a:r>
          </a:p>
          <a:p>
            <a:pPr algn="ctr" fontAlgn="auto">
              <a:spcBef>
                <a:spcPts val="0"/>
              </a:spcBef>
              <a:spcAft>
                <a:spcPts val="0"/>
              </a:spcAft>
              <a:defRPr/>
            </a:pPr>
            <a:r>
              <a:rPr lang="fr-FR" sz="1400" dirty="0">
                <a:latin typeface="+mj-lt"/>
                <a:ea typeface="+mj-ea"/>
                <a:cs typeface="+mj-cs"/>
              </a:rPr>
              <a:t>L’une apportée par le mur de bloc isolant et l’autre par l’isolation rapportée.</a:t>
            </a:r>
          </a:p>
          <a:p>
            <a:pPr algn="ctr" fontAlgn="auto">
              <a:spcBef>
                <a:spcPts val="0"/>
              </a:spcBef>
              <a:spcAft>
                <a:spcPts val="0"/>
              </a:spcAft>
              <a:defRPr/>
            </a:pPr>
            <a:endParaRPr lang="fr-FR" sz="1400" dirty="0">
              <a:latin typeface="+mj-lt"/>
              <a:ea typeface="+mj-ea"/>
              <a:cs typeface="+mj-cs"/>
            </a:endParaRPr>
          </a:p>
          <a:p>
            <a:pPr algn="ctr" fontAlgn="auto">
              <a:spcBef>
                <a:spcPts val="0"/>
              </a:spcBef>
              <a:spcAft>
                <a:spcPts val="0"/>
              </a:spcAft>
              <a:defRPr/>
            </a:pPr>
            <a:r>
              <a:rPr lang="fr-FR" sz="1400" dirty="0">
                <a:latin typeface="+mj-lt"/>
                <a:ea typeface="+mj-ea"/>
                <a:cs typeface="+mj-cs"/>
              </a:rPr>
              <a:t>Si l’une vient à faire défaut, l’autre demeure…</a:t>
            </a:r>
          </a:p>
          <a:p>
            <a:pPr algn="ctr" fontAlgn="auto">
              <a:spcBef>
                <a:spcPts val="0"/>
              </a:spcBef>
              <a:spcAft>
                <a:spcPts val="0"/>
              </a:spcAft>
              <a:defRPr/>
            </a:pPr>
            <a:endParaRPr lang="fr-FR" sz="1400" dirty="0">
              <a:latin typeface="+mj-lt"/>
              <a:ea typeface="+mj-ea"/>
              <a:cs typeface="+mj-cs"/>
            </a:endParaRPr>
          </a:p>
          <a:p>
            <a:pPr algn="ctr" fontAlgn="auto">
              <a:spcBef>
                <a:spcPts val="0"/>
              </a:spcBef>
              <a:spcAft>
                <a:spcPts val="0"/>
              </a:spcAft>
              <a:defRPr/>
            </a:pPr>
            <a:endParaRPr lang="fr-FR" sz="1400" dirty="0">
              <a:latin typeface="+mj-lt"/>
              <a:ea typeface="+mj-ea"/>
              <a:cs typeface="+mj-cs"/>
            </a:endParaRPr>
          </a:p>
          <a:p>
            <a:pPr algn="ctr" fontAlgn="auto">
              <a:spcBef>
                <a:spcPts val="0"/>
              </a:spcBef>
              <a:spcAft>
                <a:spcPts val="0"/>
              </a:spcAft>
              <a:defRPr/>
            </a:pPr>
            <a:endParaRPr lang="en-GB" sz="1400" dirty="0">
              <a:latin typeface="+mj-lt"/>
              <a:ea typeface="+mj-ea"/>
              <a:cs typeface="+mj-cs"/>
            </a:endParaRPr>
          </a:p>
        </p:txBody>
      </p:sp>
      <p:sp>
        <p:nvSpPr>
          <p:cNvPr id="4" name="Pensées 3"/>
          <p:cNvSpPr/>
          <p:nvPr/>
        </p:nvSpPr>
        <p:spPr>
          <a:xfrm>
            <a:off x="6632575" y="1643063"/>
            <a:ext cx="482600" cy="714375"/>
          </a:xfrm>
          <a:prstGeom prst="cloudCallout">
            <a:avLst>
              <a:gd name="adj1" fmla="val -13937"/>
              <a:gd name="adj2" fmla="val 46833"/>
            </a:avLst>
          </a:prstGeom>
          <a:solidFill>
            <a:schemeClr val="bg2">
              <a:lumMod val="90000"/>
            </a:schemeClr>
          </a:solid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cxnSp>
        <p:nvCxnSpPr>
          <p:cNvPr id="6" name="Connecteur droit 5"/>
          <p:cNvCxnSpPr/>
          <p:nvPr/>
        </p:nvCxnSpPr>
        <p:spPr>
          <a:xfrm rot="5400000" flipH="1" flipV="1">
            <a:off x="6642100" y="2659063"/>
            <a:ext cx="576263" cy="15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Pentagone 6"/>
          <p:cNvSpPr/>
          <p:nvPr/>
        </p:nvSpPr>
        <p:spPr>
          <a:xfrm rot="16200000">
            <a:off x="3636169" y="1178719"/>
            <a:ext cx="3286125" cy="5214937"/>
          </a:xfrm>
          <a:prstGeom prst="homePlate">
            <a:avLst>
              <a:gd name="adj" fmla="val 3898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cxnSp>
        <p:nvCxnSpPr>
          <p:cNvPr id="8" name="Connecteur droit 7"/>
          <p:cNvCxnSpPr/>
          <p:nvPr/>
        </p:nvCxnSpPr>
        <p:spPr>
          <a:xfrm>
            <a:off x="2671763" y="3429000"/>
            <a:ext cx="5214937"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a:off x="2671763" y="5224463"/>
            <a:ext cx="5214937" cy="15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2671763" y="3643313"/>
            <a:ext cx="5214937" cy="15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rot="5400000" flipH="1" flipV="1">
            <a:off x="6481762" y="2608263"/>
            <a:ext cx="468313"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6704013" y="2376488"/>
            <a:ext cx="239712" cy="15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7572375" y="3643313"/>
            <a:ext cx="71438" cy="15716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cxnSp>
        <p:nvCxnSpPr>
          <p:cNvPr id="25" name="Connecteur droit 24"/>
          <p:cNvCxnSpPr/>
          <p:nvPr/>
        </p:nvCxnSpPr>
        <p:spPr>
          <a:xfrm rot="5400000">
            <a:off x="6785769" y="4428332"/>
            <a:ext cx="1571625" cy="158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7639050" y="3643313"/>
            <a:ext cx="252413" cy="1571625"/>
          </a:xfrm>
          <a:prstGeom prst="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useBgFill="1">
        <p:nvSpPr>
          <p:cNvPr id="36" name="Explosion 2 35"/>
          <p:cNvSpPr/>
          <p:nvPr/>
        </p:nvSpPr>
        <p:spPr>
          <a:xfrm>
            <a:off x="7643813" y="3857625"/>
            <a:ext cx="285750" cy="357188"/>
          </a:xfrm>
          <a:prstGeom prst="irregularSeal2">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useBgFill="1">
        <p:nvSpPr>
          <p:cNvPr id="37" name="Explosion 2 36"/>
          <p:cNvSpPr/>
          <p:nvPr/>
        </p:nvSpPr>
        <p:spPr>
          <a:xfrm>
            <a:off x="7543800" y="4714875"/>
            <a:ext cx="142875" cy="142875"/>
          </a:xfrm>
          <a:prstGeom prst="irregularSeal2">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39" name="Flèche droite rayée 38"/>
          <p:cNvSpPr/>
          <p:nvPr/>
        </p:nvSpPr>
        <p:spPr>
          <a:xfrm>
            <a:off x="5572125" y="3929063"/>
            <a:ext cx="2000250" cy="214312"/>
          </a:xfrm>
          <a:prstGeom prst="stripedRightArrow">
            <a:avLst>
              <a:gd name="adj1" fmla="val 41111"/>
              <a:gd name="adj2" fmla="val 12111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1400" dirty="0"/>
              <a:t>Flux thermique</a:t>
            </a:r>
          </a:p>
        </p:txBody>
      </p:sp>
      <p:sp>
        <p:nvSpPr>
          <p:cNvPr id="40" name="Flèche droite rayée 39"/>
          <p:cNvSpPr/>
          <p:nvPr/>
        </p:nvSpPr>
        <p:spPr>
          <a:xfrm>
            <a:off x="5572125" y="4695825"/>
            <a:ext cx="2000250" cy="214313"/>
          </a:xfrm>
          <a:prstGeom prst="stripedRightArrow">
            <a:avLst>
              <a:gd name="adj1" fmla="val 41111"/>
              <a:gd name="adj2" fmla="val 12111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1400" dirty="0"/>
              <a:t>Flux thermique</a:t>
            </a:r>
          </a:p>
        </p:txBody>
      </p:sp>
      <p:sp>
        <p:nvSpPr>
          <p:cNvPr id="26" name="ZoneTexte 25"/>
          <p:cNvSpPr txBox="1">
            <a:spLocks noChangeArrowheads="1"/>
          </p:cNvSpPr>
          <p:nvPr/>
        </p:nvSpPr>
        <p:spPr bwMode="auto">
          <a:xfrm>
            <a:off x="7000875" y="5435600"/>
            <a:ext cx="1428750" cy="708025"/>
          </a:xfrm>
          <a:prstGeom prst="rect">
            <a:avLst/>
          </a:prstGeom>
          <a:noFill/>
          <a:ln w="9525">
            <a:noFill/>
            <a:miter lim="800000"/>
            <a:headEnd/>
            <a:tailEnd/>
          </a:ln>
        </p:spPr>
        <p:txBody>
          <a:bodyPr>
            <a:spAutoFit/>
          </a:bodyPr>
          <a:lstStyle/>
          <a:p>
            <a:pPr algn="ctr"/>
            <a:r>
              <a:rPr lang="fr-FR" sz="2000">
                <a:latin typeface="Calibri" pitchFamily="34" charset="0"/>
              </a:rPr>
              <a:t>Bloc thermique</a:t>
            </a:r>
          </a:p>
        </p:txBody>
      </p:sp>
      <p:sp>
        <p:nvSpPr>
          <p:cNvPr id="32" name="Ellipse 31"/>
          <p:cNvSpPr/>
          <p:nvPr/>
        </p:nvSpPr>
        <p:spPr>
          <a:xfrm>
            <a:off x="6643688" y="5143500"/>
            <a:ext cx="2357437" cy="857250"/>
          </a:xfrm>
          <a:prstGeom prst="ellipse">
            <a:avLst/>
          </a:prstGeom>
          <a:solidFill>
            <a:srgbClr val="92D05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solidFill>
                  <a:schemeClr val="tx1"/>
                </a:solidFill>
              </a:rPr>
              <a:t>Imperméabilité accrue.</a:t>
            </a:r>
          </a:p>
        </p:txBody>
      </p:sp>
      <p:pic>
        <p:nvPicPr>
          <p:cNvPr id="22" name="Image 21" descr="ARDOISE 2.gif"/>
          <p:cNvPicPr>
            <a:picLocks noChangeAspect="1"/>
          </p:cNvPicPr>
          <p:nvPr/>
        </p:nvPicPr>
        <p:blipFill>
          <a:blip r:embed="rId4" cstate="print"/>
          <a:srcRect/>
          <a:stretch>
            <a:fillRect/>
          </a:stretch>
        </p:blipFill>
        <p:spPr bwMode="auto">
          <a:xfrm>
            <a:off x="785813" y="571500"/>
            <a:ext cx="7753350" cy="5627688"/>
          </a:xfrm>
          <a:prstGeom prst="rect">
            <a:avLst/>
          </a:prstGeom>
          <a:noFill/>
          <a:ln w="9525">
            <a:noFill/>
            <a:miter lim="800000"/>
            <a:headEnd/>
            <a:tailEnd/>
          </a:ln>
        </p:spPr>
      </p:pic>
      <p:sp>
        <p:nvSpPr>
          <p:cNvPr id="27" name="ZoneTexte 26"/>
          <p:cNvSpPr txBox="1">
            <a:spLocks noChangeArrowheads="1"/>
          </p:cNvSpPr>
          <p:nvPr/>
        </p:nvSpPr>
        <p:spPr bwMode="auto">
          <a:xfrm>
            <a:off x="2000250" y="2000250"/>
            <a:ext cx="2286000" cy="461963"/>
          </a:xfrm>
          <a:prstGeom prst="rect">
            <a:avLst/>
          </a:prstGeom>
          <a:noFill/>
          <a:ln w="9525">
            <a:noFill/>
            <a:miter lim="800000"/>
            <a:headEnd/>
            <a:tailEnd/>
          </a:ln>
        </p:spPr>
        <p:txBody>
          <a:bodyPr>
            <a:spAutoFit/>
          </a:bodyPr>
          <a:lstStyle/>
          <a:p>
            <a:r>
              <a:rPr lang="fr-FR" sz="2400">
                <a:solidFill>
                  <a:schemeClr val="bg1"/>
                </a:solidFill>
                <a:latin typeface="Script MT Bold" pitchFamily="66" charset="0"/>
              </a:rPr>
              <a:t>R de l’isolant :  </a:t>
            </a:r>
          </a:p>
        </p:txBody>
      </p:sp>
      <p:sp>
        <p:nvSpPr>
          <p:cNvPr id="28" name="ZoneTexte 27"/>
          <p:cNvSpPr txBox="1">
            <a:spLocks noChangeArrowheads="1"/>
          </p:cNvSpPr>
          <p:nvPr/>
        </p:nvSpPr>
        <p:spPr bwMode="auto">
          <a:xfrm>
            <a:off x="5227638" y="2043113"/>
            <a:ext cx="428625" cy="523875"/>
          </a:xfrm>
          <a:prstGeom prst="rect">
            <a:avLst/>
          </a:prstGeom>
          <a:noFill/>
          <a:ln w="9525">
            <a:noFill/>
            <a:miter lim="800000"/>
            <a:headEnd/>
            <a:tailEnd/>
          </a:ln>
        </p:spPr>
        <p:txBody>
          <a:bodyPr>
            <a:spAutoFit/>
          </a:bodyPr>
          <a:lstStyle/>
          <a:p>
            <a:r>
              <a:rPr lang="fr-FR" sz="2800">
                <a:solidFill>
                  <a:schemeClr val="bg1"/>
                </a:solidFill>
                <a:latin typeface="Script MT Bold" pitchFamily="66" charset="0"/>
              </a:rPr>
              <a:t>=</a:t>
            </a:r>
          </a:p>
        </p:txBody>
      </p:sp>
      <p:sp>
        <p:nvSpPr>
          <p:cNvPr id="29" name="ZoneTexte 28"/>
          <p:cNvSpPr txBox="1">
            <a:spLocks noChangeArrowheads="1"/>
          </p:cNvSpPr>
          <p:nvPr/>
        </p:nvSpPr>
        <p:spPr bwMode="auto">
          <a:xfrm>
            <a:off x="5572125" y="1982788"/>
            <a:ext cx="1000125" cy="523875"/>
          </a:xfrm>
          <a:prstGeom prst="rect">
            <a:avLst/>
          </a:prstGeom>
          <a:noFill/>
          <a:ln w="9525">
            <a:noFill/>
            <a:miter lim="800000"/>
            <a:headEnd/>
            <a:tailEnd/>
          </a:ln>
        </p:spPr>
        <p:txBody>
          <a:bodyPr>
            <a:spAutoFit/>
          </a:bodyPr>
          <a:lstStyle/>
          <a:p>
            <a:r>
              <a:rPr lang="fr-FR" sz="2800">
                <a:solidFill>
                  <a:schemeClr val="bg1"/>
                </a:solidFill>
                <a:latin typeface="Script MT Bold" pitchFamily="66" charset="0"/>
              </a:rPr>
              <a:t>3,75</a:t>
            </a:r>
          </a:p>
        </p:txBody>
      </p:sp>
      <p:sp>
        <p:nvSpPr>
          <p:cNvPr id="31" name="ZoneTexte 30"/>
          <p:cNvSpPr txBox="1">
            <a:spLocks noChangeArrowheads="1"/>
          </p:cNvSpPr>
          <p:nvPr/>
        </p:nvSpPr>
        <p:spPr bwMode="auto">
          <a:xfrm>
            <a:off x="4071938" y="1857375"/>
            <a:ext cx="1214437" cy="954088"/>
          </a:xfrm>
          <a:prstGeom prst="rect">
            <a:avLst/>
          </a:prstGeom>
          <a:noFill/>
          <a:ln w="9525">
            <a:noFill/>
            <a:miter lim="800000"/>
            <a:headEnd/>
            <a:tailEnd/>
          </a:ln>
        </p:spPr>
        <p:txBody>
          <a:bodyPr>
            <a:spAutoFit/>
          </a:bodyPr>
          <a:lstStyle/>
          <a:p>
            <a:r>
              <a:rPr lang="fr-FR" sz="2800">
                <a:solidFill>
                  <a:schemeClr val="bg1"/>
                </a:solidFill>
                <a:latin typeface="Script MT Bold" pitchFamily="66" charset="0"/>
              </a:rPr>
              <a:t> 0,12</a:t>
            </a:r>
          </a:p>
          <a:p>
            <a:r>
              <a:rPr lang="fr-FR" sz="2800">
                <a:solidFill>
                  <a:schemeClr val="bg1"/>
                </a:solidFill>
                <a:latin typeface="Script MT Bold" pitchFamily="66" charset="0"/>
              </a:rPr>
              <a:t>0,032</a:t>
            </a:r>
          </a:p>
        </p:txBody>
      </p:sp>
      <p:cxnSp>
        <p:nvCxnSpPr>
          <p:cNvPr id="33" name="Connecteur droit 32"/>
          <p:cNvCxnSpPr>
            <a:endCxn id="31" idx="3"/>
          </p:cNvCxnSpPr>
          <p:nvPr/>
        </p:nvCxnSpPr>
        <p:spPr>
          <a:xfrm>
            <a:off x="3929063" y="2286000"/>
            <a:ext cx="1357312" cy="47625"/>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ZoneTexte 33"/>
          <p:cNvSpPr txBox="1">
            <a:spLocks noChangeArrowheads="1"/>
          </p:cNvSpPr>
          <p:nvPr/>
        </p:nvSpPr>
        <p:spPr bwMode="auto">
          <a:xfrm>
            <a:off x="2000250" y="3786188"/>
            <a:ext cx="4929188" cy="523875"/>
          </a:xfrm>
          <a:prstGeom prst="rect">
            <a:avLst/>
          </a:prstGeom>
          <a:noFill/>
          <a:ln w="9525">
            <a:noFill/>
            <a:miter lim="800000"/>
            <a:headEnd/>
            <a:tailEnd/>
          </a:ln>
        </p:spPr>
        <p:txBody>
          <a:bodyPr>
            <a:spAutoFit/>
          </a:bodyPr>
          <a:lstStyle/>
          <a:p>
            <a:r>
              <a:rPr lang="fr-FR" sz="2400">
                <a:solidFill>
                  <a:schemeClr val="bg1"/>
                </a:solidFill>
                <a:latin typeface="Script MT Bold" pitchFamily="66" charset="0"/>
              </a:rPr>
              <a:t>R du EasyTherm </a:t>
            </a:r>
            <a:r>
              <a:rPr lang="fr-FR" sz="2800">
                <a:solidFill>
                  <a:schemeClr val="bg1"/>
                </a:solidFill>
                <a:latin typeface="Script MT Bold" pitchFamily="66" charset="0"/>
              </a:rPr>
              <a:t>:               1,44  </a:t>
            </a:r>
            <a:endParaRPr lang="fr-FR" sz="2400">
              <a:solidFill>
                <a:schemeClr val="bg1"/>
              </a:solidFill>
              <a:latin typeface="Script MT Bold" pitchFamily="66" charset="0"/>
            </a:endParaRPr>
          </a:p>
        </p:txBody>
      </p:sp>
      <p:sp>
        <p:nvSpPr>
          <p:cNvPr id="35" name="ZoneTexte 34"/>
          <p:cNvSpPr txBox="1">
            <a:spLocks noChangeArrowheads="1"/>
          </p:cNvSpPr>
          <p:nvPr/>
        </p:nvSpPr>
        <p:spPr bwMode="auto">
          <a:xfrm>
            <a:off x="2000250" y="4500563"/>
            <a:ext cx="4929188" cy="523875"/>
          </a:xfrm>
          <a:prstGeom prst="rect">
            <a:avLst/>
          </a:prstGeom>
          <a:noFill/>
          <a:ln w="9525">
            <a:noFill/>
            <a:miter lim="800000"/>
            <a:headEnd/>
            <a:tailEnd/>
          </a:ln>
        </p:spPr>
        <p:txBody>
          <a:bodyPr>
            <a:spAutoFit/>
          </a:bodyPr>
          <a:lstStyle/>
          <a:p>
            <a:r>
              <a:rPr lang="fr-FR" sz="2400">
                <a:solidFill>
                  <a:schemeClr val="bg1"/>
                </a:solidFill>
                <a:latin typeface="Script MT Bold" pitchFamily="66" charset="0"/>
              </a:rPr>
              <a:t>Total                                       </a:t>
            </a:r>
            <a:r>
              <a:rPr lang="fr-FR" sz="2800">
                <a:solidFill>
                  <a:schemeClr val="bg1"/>
                </a:solidFill>
                <a:latin typeface="Script MT Bold" pitchFamily="66" charset="0"/>
              </a:rPr>
              <a:t>5,24</a:t>
            </a:r>
            <a:endParaRPr lang="fr-FR" sz="2400">
              <a:solidFill>
                <a:schemeClr val="bg1"/>
              </a:solidFill>
              <a:latin typeface="Script MT Bold" pitchFamily="66" charset="0"/>
            </a:endParaRPr>
          </a:p>
        </p:txBody>
      </p:sp>
      <p:cxnSp>
        <p:nvCxnSpPr>
          <p:cNvPr id="38" name="Connecteur droit 37"/>
          <p:cNvCxnSpPr/>
          <p:nvPr/>
        </p:nvCxnSpPr>
        <p:spPr>
          <a:xfrm>
            <a:off x="1643063" y="4429125"/>
            <a:ext cx="5857875" cy="71438"/>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Ellipse 29"/>
          <p:cNvSpPr/>
          <p:nvPr/>
        </p:nvSpPr>
        <p:spPr>
          <a:xfrm>
            <a:off x="6500813" y="2214563"/>
            <a:ext cx="2428875" cy="1428750"/>
          </a:xfrm>
          <a:prstGeom prst="ellipse">
            <a:avLst/>
          </a:prstGeom>
          <a:solidFill>
            <a:srgbClr val="92D05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solidFill>
                  <a:schemeClr val="tx1"/>
                </a:solidFill>
              </a:rPr>
              <a:t>Bloc thermique</a:t>
            </a:r>
          </a:p>
          <a:p>
            <a:pPr algn="ctr" fontAlgn="auto">
              <a:spcBef>
                <a:spcPts val="0"/>
              </a:spcBef>
              <a:spcAft>
                <a:spcPts val="0"/>
              </a:spcAft>
              <a:defRPr/>
            </a:pPr>
            <a:r>
              <a:rPr lang="fr-FR" dirty="0">
                <a:solidFill>
                  <a:schemeClr val="tx1"/>
                </a:solidFill>
              </a:rPr>
              <a:t>120 mm Th32</a:t>
            </a:r>
          </a:p>
          <a:p>
            <a:pPr algn="ctr" fontAlgn="auto">
              <a:spcBef>
                <a:spcPts val="0"/>
              </a:spcBef>
              <a:spcAft>
                <a:spcPts val="0"/>
              </a:spcAft>
              <a:defRPr/>
            </a:pPr>
            <a:r>
              <a:rPr lang="fr-FR" dirty="0">
                <a:solidFill>
                  <a:schemeClr val="tx1"/>
                </a:solidFill>
              </a:rPr>
              <a:t>R=5,24</a:t>
            </a:r>
          </a:p>
        </p:txBody>
      </p:sp>
      <p:sp>
        <p:nvSpPr>
          <p:cNvPr id="13342" name="Titre 40"/>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fr-FR" smtClean="0">
              <a:ea typeface="ＭＳ Ｐゴシック" pitchFamily="34" charset="-128"/>
            </a:endParaRPr>
          </a:p>
        </p:txBody>
      </p:sp>
      <p:sp>
        <p:nvSpPr>
          <p:cNvPr id="42" name="Rectangle 1"/>
          <p:cNvSpPr txBox="1">
            <a:spLocks noChangeArrowheads="1"/>
          </p:cNvSpPr>
          <p:nvPr/>
        </p:nvSpPr>
        <p:spPr>
          <a:xfrm>
            <a:off x="285750" y="571500"/>
            <a:ext cx="8501063" cy="1000125"/>
          </a:xfrm>
          <a:prstGeom prst="rect">
            <a:avLst/>
          </a:prstGeom>
          <a:solidFill>
            <a:schemeClr val="bg1">
              <a:alpha val="48000"/>
            </a:schemeClr>
          </a:solidFill>
          <a:ln/>
        </p:spPr>
        <p:txBody>
          <a:bodyPr lIns="90000" tIns="46800" rIns="90000" bIns="46800" anchor="ctr">
            <a:normAutofit/>
          </a:bodyPr>
          <a:lstStyle/>
          <a:p>
            <a:pPr algn="ctr" fontAlgn="auto">
              <a:spcBef>
                <a:spcPts val="1000"/>
              </a:spcBef>
              <a:spcAft>
                <a:spcPts val="10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3600">
                <a:latin typeface="+mj-lt"/>
                <a:ea typeface="+mj-ea"/>
                <a:cs typeface="+mj-cs"/>
              </a:rPr>
              <a:t>Pourquoi EasyTherm</a:t>
            </a:r>
            <a:r>
              <a:rPr lang="en-GB" sz="2000" baseline="80000">
                <a:latin typeface="Arial"/>
                <a:ea typeface="+mj-ea"/>
                <a:cs typeface="Arial"/>
              </a:rPr>
              <a:t>®</a:t>
            </a:r>
            <a:r>
              <a:rPr lang="en-GB" sz="3600" baseline="80000">
                <a:latin typeface="+mj-lt"/>
                <a:ea typeface="+mj-ea"/>
                <a:cs typeface="+mj-cs"/>
              </a:rPr>
              <a:t> </a:t>
            </a:r>
            <a:r>
              <a:rPr lang="en-GB" sz="3600">
                <a:latin typeface="+mj-lt"/>
                <a:ea typeface="+mj-ea"/>
                <a:cs typeface="+mj-cs"/>
              </a:rPr>
              <a:t>?</a:t>
            </a:r>
            <a:endParaRPr lang="en-GB" sz="3600" dirty="0">
              <a:latin typeface="+mj-lt"/>
              <a:ea typeface="+mj-ea"/>
              <a:cs typeface="+mj-cs"/>
            </a:endParaRPr>
          </a:p>
        </p:txBody>
      </p:sp>
      <p:sp>
        <p:nvSpPr>
          <p:cNvPr id="43" name="ZoneTexte 42"/>
          <p:cNvSpPr txBox="1">
            <a:spLocks noChangeArrowheads="1"/>
          </p:cNvSpPr>
          <p:nvPr/>
        </p:nvSpPr>
        <p:spPr bwMode="auto">
          <a:xfrm>
            <a:off x="2000250" y="2928938"/>
            <a:ext cx="4929188" cy="523875"/>
          </a:xfrm>
          <a:prstGeom prst="rect">
            <a:avLst/>
          </a:prstGeom>
          <a:noFill/>
          <a:ln w="9525">
            <a:noFill/>
            <a:miter lim="800000"/>
            <a:headEnd/>
            <a:tailEnd/>
          </a:ln>
        </p:spPr>
        <p:txBody>
          <a:bodyPr>
            <a:spAutoFit/>
          </a:bodyPr>
          <a:lstStyle/>
          <a:p>
            <a:r>
              <a:rPr lang="fr-FR" sz="2400">
                <a:solidFill>
                  <a:schemeClr val="bg1"/>
                </a:solidFill>
                <a:latin typeface="Script MT Bold" pitchFamily="66" charset="0"/>
              </a:rPr>
              <a:t>Plaque de plâtre </a:t>
            </a:r>
            <a:r>
              <a:rPr lang="fr-FR" sz="2800">
                <a:solidFill>
                  <a:schemeClr val="bg1"/>
                </a:solidFill>
                <a:latin typeface="Script MT Bold" pitchFamily="66" charset="0"/>
              </a:rPr>
              <a:t>:               0,05  </a:t>
            </a:r>
            <a:endParaRPr lang="fr-FR" sz="2400">
              <a:solidFill>
                <a:schemeClr val="bg1"/>
              </a:solidFill>
              <a:latin typeface="Script MT Bold" pitchFamily="66"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0"/>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1"/>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2"/>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25"/>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hidden"/>
                                      </p:to>
                                    </p:set>
                                  </p:childTnLst>
                                </p:cTn>
                              </p:par>
                              <p:par>
                                <p:cTn id="37" presetID="1" presetClass="exit"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32"/>
                                        </p:tgtEl>
                                        <p:attrNameLst>
                                          <p:attrName>style.visibility</p:attrName>
                                        </p:attrNameLst>
                                      </p:cBhvr>
                                      <p:to>
                                        <p:strVal val="hidden"/>
                                      </p:to>
                                    </p:set>
                                  </p:childTnLst>
                                </p:cTn>
                              </p:par>
                            </p:childTnLst>
                          </p:cTn>
                        </p:par>
                        <p:par>
                          <p:cTn id="41" fill="hold">
                            <p:stCondLst>
                              <p:cond delay="0"/>
                            </p:stCondLst>
                            <p:childTnLst>
                              <p:par>
                                <p:cTn id="42" presetID="0" presetClass="path" presetSubtype="0" accel="50000" decel="50000" fill="hold" grpId="0" nodeType="afterEffect">
                                  <p:stCondLst>
                                    <p:cond delay="0"/>
                                  </p:stCondLst>
                                  <p:childTnLst>
                                    <p:animMotion origin="layout" path="M 1.11022E-16 1.7341E-7 C -0.01372 0.01803 -0.02378 0.04832 -0.0375 0.05757 C -0.06337 0.07399 -0.08941 0.07676 -0.11545 0.09387 C -0.16823 0.08948 -0.22031 0.08809 -0.27344 0.08162 C -0.30851 0.07676 -0.34392 0.02728 -0.37951 0.01179 C -0.41111 -0.02012 -0.39462 -0.0074 -0.4283 -0.02382 C -0.44236 -0.04324 -0.4566 -0.04717 -0.47135 -0.0585 C -0.48351 -0.08254 -0.49635 -0.10705 -0.50868 -0.12856 C -0.51458 -0.13896 -0.52604 -0.15168 -0.52604 -0.15029 C -0.53993 -0.19006 -0.55312 -0.23607 -0.56875 -0.25595 C -0.58681 -0.30497 -0.59948 -0.3237 -0.62031 -0.33711 C -0.65226 -0.33156 -0.67899 -0.32139 -0.70972 -0.30335 C -0.7184 -0.2904 -0.73142 -0.26104 -0.7375 -0.23329 " pathEditMode="relative" rAng="0" ptsTypes="ffffffffffffA">
                                      <p:cBhvr>
                                        <p:cTn id="43" dur="2000" fill="hold"/>
                                        <p:tgtEl>
                                          <p:spTgt spid="30"/>
                                        </p:tgtEl>
                                        <p:attrNameLst>
                                          <p:attrName>ppt_x</p:attrName>
                                          <p:attrName>ppt_y</p:attrName>
                                        </p:attrNameLst>
                                      </p:cBhvr>
                                      <p:rCtr x="-369" y="-122"/>
                                    </p:animMotion>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grpId="0" nodeType="clickEffect">
                                  <p:stCondLst>
                                    <p:cond delay="0"/>
                                  </p:stCondLst>
                                  <p:iterate type="lt">
                                    <p:tmPct val="5000"/>
                                  </p:iterate>
                                  <p:childTnLst>
                                    <p:set>
                                      <p:cBhvr>
                                        <p:cTn id="51" dur="1" fill="hold">
                                          <p:stCondLst>
                                            <p:cond delay="0"/>
                                          </p:stCondLst>
                                        </p:cTn>
                                        <p:tgtEl>
                                          <p:spTgt spid="27"/>
                                        </p:tgtEl>
                                        <p:attrNameLst>
                                          <p:attrName>style.visibility</p:attrName>
                                        </p:attrNameLst>
                                      </p:cBhvr>
                                      <p:to>
                                        <p:strVal val="visible"/>
                                      </p:to>
                                    </p:set>
                                    <p:anim calcmode="lin" valueType="num">
                                      <p:cBhvr>
                                        <p:cTn id="52" dur="1000" fill="hold"/>
                                        <p:tgtEl>
                                          <p:spTgt spid="27"/>
                                        </p:tgtEl>
                                        <p:attrNameLst>
                                          <p:attrName>ppt_w</p:attrName>
                                        </p:attrNameLst>
                                      </p:cBhvr>
                                      <p:tavLst>
                                        <p:tav tm="0">
                                          <p:val>
                                            <p:fltVal val="0"/>
                                          </p:val>
                                        </p:tav>
                                        <p:tav tm="100000">
                                          <p:val>
                                            <p:strVal val="#ppt_w"/>
                                          </p:val>
                                        </p:tav>
                                      </p:tavLst>
                                    </p:anim>
                                    <p:anim calcmode="lin" valueType="num">
                                      <p:cBhvr>
                                        <p:cTn id="53" dur="1000" fill="hold"/>
                                        <p:tgtEl>
                                          <p:spTgt spid="27"/>
                                        </p:tgtEl>
                                        <p:attrNameLst>
                                          <p:attrName>ppt_h</p:attrName>
                                        </p:attrNameLst>
                                      </p:cBhvr>
                                      <p:tavLst>
                                        <p:tav tm="0">
                                          <p:val>
                                            <p:fltVal val="0"/>
                                          </p:val>
                                        </p:tav>
                                        <p:tav tm="100000">
                                          <p:val>
                                            <p:strVal val="#ppt_h"/>
                                          </p:val>
                                        </p:tav>
                                      </p:tavLst>
                                    </p:anim>
                                    <p:anim calcmode="lin" valueType="num">
                                      <p:cBhvr>
                                        <p:cTn id="54" dur="1000" fill="hold"/>
                                        <p:tgtEl>
                                          <p:spTgt spid="27"/>
                                        </p:tgtEl>
                                        <p:attrNameLst>
                                          <p:attrName>style.rotation</p:attrName>
                                        </p:attrNameLst>
                                      </p:cBhvr>
                                      <p:tavLst>
                                        <p:tav tm="0">
                                          <p:val>
                                            <p:fltVal val="90"/>
                                          </p:val>
                                        </p:tav>
                                        <p:tav tm="100000">
                                          <p:val>
                                            <p:fltVal val="0"/>
                                          </p:val>
                                        </p:tav>
                                      </p:tavLst>
                                    </p:anim>
                                    <p:animEffect transition="in" filter="fade">
                                      <p:cBhvr>
                                        <p:cTn id="55" dur="1000"/>
                                        <p:tgtEl>
                                          <p:spTgt spid="27"/>
                                        </p:tgtEl>
                                      </p:cBhvr>
                                    </p:animEffect>
                                  </p:childTnLst>
                                </p:cTn>
                              </p:par>
                              <p:par>
                                <p:cTn id="56" presetID="31" presetClass="entr" presetSubtype="0" fill="hold" grpId="0" nodeType="withEffect">
                                  <p:stCondLst>
                                    <p:cond delay="0"/>
                                  </p:stCondLst>
                                  <p:iterate type="lt">
                                    <p:tmPct val="5000"/>
                                  </p:iterate>
                                  <p:childTnLst>
                                    <p:set>
                                      <p:cBhvr>
                                        <p:cTn id="57" dur="1" fill="hold">
                                          <p:stCondLst>
                                            <p:cond delay="0"/>
                                          </p:stCondLst>
                                        </p:cTn>
                                        <p:tgtEl>
                                          <p:spTgt spid="28"/>
                                        </p:tgtEl>
                                        <p:attrNameLst>
                                          <p:attrName>style.visibility</p:attrName>
                                        </p:attrNameLst>
                                      </p:cBhvr>
                                      <p:to>
                                        <p:strVal val="visible"/>
                                      </p:to>
                                    </p:set>
                                    <p:anim calcmode="lin" valueType="num">
                                      <p:cBhvr>
                                        <p:cTn id="58" dur="1000" fill="hold"/>
                                        <p:tgtEl>
                                          <p:spTgt spid="28"/>
                                        </p:tgtEl>
                                        <p:attrNameLst>
                                          <p:attrName>ppt_w</p:attrName>
                                        </p:attrNameLst>
                                      </p:cBhvr>
                                      <p:tavLst>
                                        <p:tav tm="0">
                                          <p:val>
                                            <p:fltVal val="0"/>
                                          </p:val>
                                        </p:tav>
                                        <p:tav tm="100000">
                                          <p:val>
                                            <p:strVal val="#ppt_w"/>
                                          </p:val>
                                        </p:tav>
                                      </p:tavLst>
                                    </p:anim>
                                    <p:anim calcmode="lin" valueType="num">
                                      <p:cBhvr>
                                        <p:cTn id="59" dur="1000" fill="hold"/>
                                        <p:tgtEl>
                                          <p:spTgt spid="28"/>
                                        </p:tgtEl>
                                        <p:attrNameLst>
                                          <p:attrName>ppt_h</p:attrName>
                                        </p:attrNameLst>
                                      </p:cBhvr>
                                      <p:tavLst>
                                        <p:tav tm="0">
                                          <p:val>
                                            <p:fltVal val="0"/>
                                          </p:val>
                                        </p:tav>
                                        <p:tav tm="100000">
                                          <p:val>
                                            <p:strVal val="#ppt_h"/>
                                          </p:val>
                                        </p:tav>
                                      </p:tavLst>
                                    </p:anim>
                                    <p:anim calcmode="lin" valueType="num">
                                      <p:cBhvr>
                                        <p:cTn id="60" dur="1000" fill="hold"/>
                                        <p:tgtEl>
                                          <p:spTgt spid="28"/>
                                        </p:tgtEl>
                                        <p:attrNameLst>
                                          <p:attrName>style.rotation</p:attrName>
                                        </p:attrNameLst>
                                      </p:cBhvr>
                                      <p:tavLst>
                                        <p:tav tm="0">
                                          <p:val>
                                            <p:fltVal val="90"/>
                                          </p:val>
                                        </p:tav>
                                        <p:tav tm="100000">
                                          <p:val>
                                            <p:fltVal val="0"/>
                                          </p:val>
                                        </p:tav>
                                      </p:tavLst>
                                    </p:anim>
                                    <p:animEffect transition="in" filter="fade">
                                      <p:cBhvr>
                                        <p:cTn id="61" dur="1000"/>
                                        <p:tgtEl>
                                          <p:spTgt spid="28"/>
                                        </p:tgtEl>
                                      </p:cBhvr>
                                    </p:animEffect>
                                  </p:childTnLst>
                                </p:cTn>
                              </p:par>
                              <p:par>
                                <p:cTn id="62" presetID="31" presetClass="entr" presetSubtype="0" fill="hold" grpId="0" nodeType="withEffect">
                                  <p:stCondLst>
                                    <p:cond delay="0"/>
                                  </p:stCondLst>
                                  <p:iterate type="lt">
                                    <p:tmPct val="5000"/>
                                  </p:iterate>
                                  <p:childTnLst>
                                    <p:set>
                                      <p:cBhvr>
                                        <p:cTn id="63" dur="1" fill="hold">
                                          <p:stCondLst>
                                            <p:cond delay="0"/>
                                          </p:stCondLst>
                                        </p:cTn>
                                        <p:tgtEl>
                                          <p:spTgt spid="29"/>
                                        </p:tgtEl>
                                        <p:attrNameLst>
                                          <p:attrName>style.visibility</p:attrName>
                                        </p:attrNameLst>
                                      </p:cBhvr>
                                      <p:to>
                                        <p:strVal val="visible"/>
                                      </p:to>
                                    </p:set>
                                    <p:anim calcmode="lin" valueType="num">
                                      <p:cBhvr>
                                        <p:cTn id="64" dur="1000" fill="hold"/>
                                        <p:tgtEl>
                                          <p:spTgt spid="29"/>
                                        </p:tgtEl>
                                        <p:attrNameLst>
                                          <p:attrName>ppt_w</p:attrName>
                                        </p:attrNameLst>
                                      </p:cBhvr>
                                      <p:tavLst>
                                        <p:tav tm="0">
                                          <p:val>
                                            <p:fltVal val="0"/>
                                          </p:val>
                                        </p:tav>
                                        <p:tav tm="100000">
                                          <p:val>
                                            <p:strVal val="#ppt_w"/>
                                          </p:val>
                                        </p:tav>
                                      </p:tavLst>
                                    </p:anim>
                                    <p:anim calcmode="lin" valueType="num">
                                      <p:cBhvr>
                                        <p:cTn id="65" dur="1000" fill="hold"/>
                                        <p:tgtEl>
                                          <p:spTgt spid="29"/>
                                        </p:tgtEl>
                                        <p:attrNameLst>
                                          <p:attrName>ppt_h</p:attrName>
                                        </p:attrNameLst>
                                      </p:cBhvr>
                                      <p:tavLst>
                                        <p:tav tm="0">
                                          <p:val>
                                            <p:fltVal val="0"/>
                                          </p:val>
                                        </p:tav>
                                        <p:tav tm="100000">
                                          <p:val>
                                            <p:strVal val="#ppt_h"/>
                                          </p:val>
                                        </p:tav>
                                      </p:tavLst>
                                    </p:anim>
                                    <p:anim calcmode="lin" valueType="num">
                                      <p:cBhvr>
                                        <p:cTn id="66" dur="1000" fill="hold"/>
                                        <p:tgtEl>
                                          <p:spTgt spid="29"/>
                                        </p:tgtEl>
                                        <p:attrNameLst>
                                          <p:attrName>style.rotation</p:attrName>
                                        </p:attrNameLst>
                                      </p:cBhvr>
                                      <p:tavLst>
                                        <p:tav tm="0">
                                          <p:val>
                                            <p:fltVal val="90"/>
                                          </p:val>
                                        </p:tav>
                                        <p:tav tm="100000">
                                          <p:val>
                                            <p:fltVal val="0"/>
                                          </p:val>
                                        </p:tav>
                                      </p:tavLst>
                                    </p:anim>
                                    <p:animEffect transition="in" filter="fade">
                                      <p:cBhvr>
                                        <p:cTn id="67" dur="1000"/>
                                        <p:tgtEl>
                                          <p:spTgt spid="29"/>
                                        </p:tgtEl>
                                      </p:cBhvr>
                                    </p:animEffect>
                                  </p:childTnLst>
                                </p:cTn>
                              </p:par>
                              <p:par>
                                <p:cTn id="68" presetID="31" presetClass="entr" presetSubtype="0" fill="hold" grpId="0" nodeType="withEffect">
                                  <p:stCondLst>
                                    <p:cond delay="0"/>
                                  </p:stCondLst>
                                  <p:iterate type="lt">
                                    <p:tmPct val="5000"/>
                                  </p:iterate>
                                  <p:childTnLst>
                                    <p:set>
                                      <p:cBhvr>
                                        <p:cTn id="69" dur="1" fill="hold">
                                          <p:stCondLst>
                                            <p:cond delay="0"/>
                                          </p:stCondLst>
                                        </p:cTn>
                                        <p:tgtEl>
                                          <p:spTgt spid="31"/>
                                        </p:tgtEl>
                                        <p:attrNameLst>
                                          <p:attrName>style.visibility</p:attrName>
                                        </p:attrNameLst>
                                      </p:cBhvr>
                                      <p:to>
                                        <p:strVal val="visible"/>
                                      </p:to>
                                    </p:set>
                                    <p:anim calcmode="lin" valueType="num">
                                      <p:cBhvr>
                                        <p:cTn id="70" dur="1000" fill="hold"/>
                                        <p:tgtEl>
                                          <p:spTgt spid="31"/>
                                        </p:tgtEl>
                                        <p:attrNameLst>
                                          <p:attrName>ppt_w</p:attrName>
                                        </p:attrNameLst>
                                      </p:cBhvr>
                                      <p:tavLst>
                                        <p:tav tm="0">
                                          <p:val>
                                            <p:fltVal val="0"/>
                                          </p:val>
                                        </p:tav>
                                        <p:tav tm="100000">
                                          <p:val>
                                            <p:strVal val="#ppt_w"/>
                                          </p:val>
                                        </p:tav>
                                      </p:tavLst>
                                    </p:anim>
                                    <p:anim calcmode="lin" valueType="num">
                                      <p:cBhvr>
                                        <p:cTn id="71" dur="1000" fill="hold"/>
                                        <p:tgtEl>
                                          <p:spTgt spid="31"/>
                                        </p:tgtEl>
                                        <p:attrNameLst>
                                          <p:attrName>ppt_h</p:attrName>
                                        </p:attrNameLst>
                                      </p:cBhvr>
                                      <p:tavLst>
                                        <p:tav tm="0">
                                          <p:val>
                                            <p:fltVal val="0"/>
                                          </p:val>
                                        </p:tav>
                                        <p:tav tm="100000">
                                          <p:val>
                                            <p:strVal val="#ppt_h"/>
                                          </p:val>
                                        </p:tav>
                                      </p:tavLst>
                                    </p:anim>
                                    <p:anim calcmode="lin" valueType="num">
                                      <p:cBhvr>
                                        <p:cTn id="72" dur="1000" fill="hold"/>
                                        <p:tgtEl>
                                          <p:spTgt spid="31"/>
                                        </p:tgtEl>
                                        <p:attrNameLst>
                                          <p:attrName>style.rotation</p:attrName>
                                        </p:attrNameLst>
                                      </p:cBhvr>
                                      <p:tavLst>
                                        <p:tav tm="0">
                                          <p:val>
                                            <p:fltVal val="90"/>
                                          </p:val>
                                        </p:tav>
                                        <p:tav tm="100000">
                                          <p:val>
                                            <p:fltVal val="0"/>
                                          </p:val>
                                        </p:tav>
                                      </p:tavLst>
                                    </p:anim>
                                    <p:animEffect transition="in" filter="fade">
                                      <p:cBhvr>
                                        <p:cTn id="73" dur="1000"/>
                                        <p:tgtEl>
                                          <p:spTgt spid="31"/>
                                        </p:tgtEl>
                                      </p:cBhvr>
                                    </p:animEffect>
                                  </p:childTnLst>
                                </p:cTn>
                              </p:par>
                              <p:par>
                                <p:cTn id="74" presetID="31" presetClass="entr" presetSubtype="0" fill="hold" nodeType="withEffect">
                                  <p:stCondLst>
                                    <p:cond delay="0"/>
                                  </p:stCondLst>
                                  <p:iterate type="lt">
                                    <p:tmPct val="5000"/>
                                  </p:iterate>
                                  <p:childTnLst>
                                    <p:set>
                                      <p:cBhvr>
                                        <p:cTn id="75" dur="1" fill="hold">
                                          <p:stCondLst>
                                            <p:cond delay="0"/>
                                          </p:stCondLst>
                                        </p:cTn>
                                        <p:tgtEl>
                                          <p:spTgt spid="33"/>
                                        </p:tgtEl>
                                        <p:attrNameLst>
                                          <p:attrName>style.visibility</p:attrName>
                                        </p:attrNameLst>
                                      </p:cBhvr>
                                      <p:to>
                                        <p:strVal val="visible"/>
                                      </p:to>
                                    </p:set>
                                    <p:anim calcmode="lin" valueType="num">
                                      <p:cBhvr>
                                        <p:cTn id="76" dur="1000" fill="hold"/>
                                        <p:tgtEl>
                                          <p:spTgt spid="33"/>
                                        </p:tgtEl>
                                        <p:attrNameLst>
                                          <p:attrName>ppt_w</p:attrName>
                                        </p:attrNameLst>
                                      </p:cBhvr>
                                      <p:tavLst>
                                        <p:tav tm="0">
                                          <p:val>
                                            <p:fltVal val="0"/>
                                          </p:val>
                                        </p:tav>
                                        <p:tav tm="100000">
                                          <p:val>
                                            <p:strVal val="#ppt_w"/>
                                          </p:val>
                                        </p:tav>
                                      </p:tavLst>
                                    </p:anim>
                                    <p:anim calcmode="lin" valueType="num">
                                      <p:cBhvr>
                                        <p:cTn id="77" dur="1000" fill="hold"/>
                                        <p:tgtEl>
                                          <p:spTgt spid="33"/>
                                        </p:tgtEl>
                                        <p:attrNameLst>
                                          <p:attrName>ppt_h</p:attrName>
                                        </p:attrNameLst>
                                      </p:cBhvr>
                                      <p:tavLst>
                                        <p:tav tm="0">
                                          <p:val>
                                            <p:fltVal val="0"/>
                                          </p:val>
                                        </p:tav>
                                        <p:tav tm="100000">
                                          <p:val>
                                            <p:strVal val="#ppt_h"/>
                                          </p:val>
                                        </p:tav>
                                      </p:tavLst>
                                    </p:anim>
                                    <p:anim calcmode="lin" valueType="num">
                                      <p:cBhvr>
                                        <p:cTn id="78" dur="1000" fill="hold"/>
                                        <p:tgtEl>
                                          <p:spTgt spid="33"/>
                                        </p:tgtEl>
                                        <p:attrNameLst>
                                          <p:attrName>style.rotation</p:attrName>
                                        </p:attrNameLst>
                                      </p:cBhvr>
                                      <p:tavLst>
                                        <p:tav tm="0">
                                          <p:val>
                                            <p:fltVal val="90"/>
                                          </p:val>
                                        </p:tav>
                                        <p:tav tm="100000">
                                          <p:val>
                                            <p:fltVal val="0"/>
                                          </p:val>
                                        </p:tav>
                                      </p:tavLst>
                                    </p:anim>
                                    <p:animEffect transition="in" filter="fade">
                                      <p:cBhvr>
                                        <p:cTn id="79" dur="1000"/>
                                        <p:tgtEl>
                                          <p:spTgt spid="33"/>
                                        </p:tgtEl>
                                      </p:cBhvr>
                                    </p:animEffect>
                                  </p:childTnLst>
                                </p:cTn>
                              </p:par>
                              <p:par>
                                <p:cTn id="80" presetID="31" presetClass="entr" presetSubtype="0" fill="hold" grpId="0" nodeType="withEffect">
                                  <p:stCondLst>
                                    <p:cond delay="0"/>
                                  </p:stCondLst>
                                  <p:iterate type="lt">
                                    <p:tmPct val="5000"/>
                                  </p:iterate>
                                  <p:childTnLst>
                                    <p:set>
                                      <p:cBhvr>
                                        <p:cTn id="81" dur="1" fill="hold">
                                          <p:stCondLst>
                                            <p:cond delay="0"/>
                                          </p:stCondLst>
                                        </p:cTn>
                                        <p:tgtEl>
                                          <p:spTgt spid="34"/>
                                        </p:tgtEl>
                                        <p:attrNameLst>
                                          <p:attrName>style.visibility</p:attrName>
                                        </p:attrNameLst>
                                      </p:cBhvr>
                                      <p:to>
                                        <p:strVal val="visible"/>
                                      </p:to>
                                    </p:set>
                                    <p:anim calcmode="lin" valueType="num">
                                      <p:cBhvr>
                                        <p:cTn id="82" dur="1000" fill="hold"/>
                                        <p:tgtEl>
                                          <p:spTgt spid="34"/>
                                        </p:tgtEl>
                                        <p:attrNameLst>
                                          <p:attrName>ppt_w</p:attrName>
                                        </p:attrNameLst>
                                      </p:cBhvr>
                                      <p:tavLst>
                                        <p:tav tm="0">
                                          <p:val>
                                            <p:fltVal val="0"/>
                                          </p:val>
                                        </p:tav>
                                        <p:tav tm="100000">
                                          <p:val>
                                            <p:strVal val="#ppt_w"/>
                                          </p:val>
                                        </p:tav>
                                      </p:tavLst>
                                    </p:anim>
                                    <p:anim calcmode="lin" valueType="num">
                                      <p:cBhvr>
                                        <p:cTn id="83" dur="1000" fill="hold"/>
                                        <p:tgtEl>
                                          <p:spTgt spid="34"/>
                                        </p:tgtEl>
                                        <p:attrNameLst>
                                          <p:attrName>ppt_h</p:attrName>
                                        </p:attrNameLst>
                                      </p:cBhvr>
                                      <p:tavLst>
                                        <p:tav tm="0">
                                          <p:val>
                                            <p:fltVal val="0"/>
                                          </p:val>
                                        </p:tav>
                                        <p:tav tm="100000">
                                          <p:val>
                                            <p:strVal val="#ppt_h"/>
                                          </p:val>
                                        </p:tav>
                                      </p:tavLst>
                                    </p:anim>
                                    <p:anim calcmode="lin" valueType="num">
                                      <p:cBhvr>
                                        <p:cTn id="84" dur="1000" fill="hold"/>
                                        <p:tgtEl>
                                          <p:spTgt spid="34"/>
                                        </p:tgtEl>
                                        <p:attrNameLst>
                                          <p:attrName>style.rotation</p:attrName>
                                        </p:attrNameLst>
                                      </p:cBhvr>
                                      <p:tavLst>
                                        <p:tav tm="0">
                                          <p:val>
                                            <p:fltVal val="90"/>
                                          </p:val>
                                        </p:tav>
                                        <p:tav tm="100000">
                                          <p:val>
                                            <p:fltVal val="0"/>
                                          </p:val>
                                        </p:tav>
                                      </p:tavLst>
                                    </p:anim>
                                    <p:animEffect transition="in" filter="fade">
                                      <p:cBhvr>
                                        <p:cTn id="85" dur="1000"/>
                                        <p:tgtEl>
                                          <p:spTgt spid="34"/>
                                        </p:tgtEl>
                                      </p:cBhvr>
                                    </p:animEffect>
                                  </p:childTnLst>
                                </p:cTn>
                              </p:par>
                              <p:par>
                                <p:cTn id="86" presetID="31" presetClass="entr" presetSubtype="0" fill="hold" grpId="0" nodeType="withEffect">
                                  <p:stCondLst>
                                    <p:cond delay="0"/>
                                  </p:stCondLst>
                                  <p:iterate type="lt">
                                    <p:tmPct val="5000"/>
                                  </p:iterate>
                                  <p:childTnLst>
                                    <p:set>
                                      <p:cBhvr>
                                        <p:cTn id="87" dur="1" fill="hold">
                                          <p:stCondLst>
                                            <p:cond delay="0"/>
                                          </p:stCondLst>
                                        </p:cTn>
                                        <p:tgtEl>
                                          <p:spTgt spid="35"/>
                                        </p:tgtEl>
                                        <p:attrNameLst>
                                          <p:attrName>style.visibility</p:attrName>
                                        </p:attrNameLst>
                                      </p:cBhvr>
                                      <p:to>
                                        <p:strVal val="visible"/>
                                      </p:to>
                                    </p:set>
                                    <p:anim calcmode="lin" valueType="num">
                                      <p:cBhvr>
                                        <p:cTn id="88" dur="1000" fill="hold"/>
                                        <p:tgtEl>
                                          <p:spTgt spid="35"/>
                                        </p:tgtEl>
                                        <p:attrNameLst>
                                          <p:attrName>ppt_w</p:attrName>
                                        </p:attrNameLst>
                                      </p:cBhvr>
                                      <p:tavLst>
                                        <p:tav tm="0">
                                          <p:val>
                                            <p:fltVal val="0"/>
                                          </p:val>
                                        </p:tav>
                                        <p:tav tm="100000">
                                          <p:val>
                                            <p:strVal val="#ppt_w"/>
                                          </p:val>
                                        </p:tav>
                                      </p:tavLst>
                                    </p:anim>
                                    <p:anim calcmode="lin" valueType="num">
                                      <p:cBhvr>
                                        <p:cTn id="89" dur="1000" fill="hold"/>
                                        <p:tgtEl>
                                          <p:spTgt spid="35"/>
                                        </p:tgtEl>
                                        <p:attrNameLst>
                                          <p:attrName>ppt_h</p:attrName>
                                        </p:attrNameLst>
                                      </p:cBhvr>
                                      <p:tavLst>
                                        <p:tav tm="0">
                                          <p:val>
                                            <p:fltVal val="0"/>
                                          </p:val>
                                        </p:tav>
                                        <p:tav tm="100000">
                                          <p:val>
                                            <p:strVal val="#ppt_h"/>
                                          </p:val>
                                        </p:tav>
                                      </p:tavLst>
                                    </p:anim>
                                    <p:anim calcmode="lin" valueType="num">
                                      <p:cBhvr>
                                        <p:cTn id="90" dur="1000" fill="hold"/>
                                        <p:tgtEl>
                                          <p:spTgt spid="35"/>
                                        </p:tgtEl>
                                        <p:attrNameLst>
                                          <p:attrName>style.rotation</p:attrName>
                                        </p:attrNameLst>
                                      </p:cBhvr>
                                      <p:tavLst>
                                        <p:tav tm="0">
                                          <p:val>
                                            <p:fltVal val="90"/>
                                          </p:val>
                                        </p:tav>
                                        <p:tav tm="100000">
                                          <p:val>
                                            <p:fltVal val="0"/>
                                          </p:val>
                                        </p:tav>
                                      </p:tavLst>
                                    </p:anim>
                                    <p:animEffect transition="in" filter="fade">
                                      <p:cBhvr>
                                        <p:cTn id="91" dur="1000"/>
                                        <p:tgtEl>
                                          <p:spTgt spid="35"/>
                                        </p:tgtEl>
                                      </p:cBhvr>
                                    </p:animEffect>
                                  </p:childTnLst>
                                </p:cTn>
                              </p:par>
                              <p:par>
                                <p:cTn id="92" presetID="31" presetClass="entr" presetSubtype="0" fill="hold" nodeType="withEffect">
                                  <p:stCondLst>
                                    <p:cond delay="0"/>
                                  </p:stCondLst>
                                  <p:iterate type="lt">
                                    <p:tmPct val="5000"/>
                                  </p:iterate>
                                  <p:childTnLst>
                                    <p:set>
                                      <p:cBhvr>
                                        <p:cTn id="93" dur="1" fill="hold">
                                          <p:stCondLst>
                                            <p:cond delay="0"/>
                                          </p:stCondLst>
                                        </p:cTn>
                                        <p:tgtEl>
                                          <p:spTgt spid="38"/>
                                        </p:tgtEl>
                                        <p:attrNameLst>
                                          <p:attrName>style.visibility</p:attrName>
                                        </p:attrNameLst>
                                      </p:cBhvr>
                                      <p:to>
                                        <p:strVal val="visible"/>
                                      </p:to>
                                    </p:set>
                                    <p:anim calcmode="lin" valueType="num">
                                      <p:cBhvr>
                                        <p:cTn id="94" dur="1000" fill="hold"/>
                                        <p:tgtEl>
                                          <p:spTgt spid="38"/>
                                        </p:tgtEl>
                                        <p:attrNameLst>
                                          <p:attrName>ppt_w</p:attrName>
                                        </p:attrNameLst>
                                      </p:cBhvr>
                                      <p:tavLst>
                                        <p:tav tm="0">
                                          <p:val>
                                            <p:fltVal val="0"/>
                                          </p:val>
                                        </p:tav>
                                        <p:tav tm="100000">
                                          <p:val>
                                            <p:strVal val="#ppt_w"/>
                                          </p:val>
                                        </p:tav>
                                      </p:tavLst>
                                    </p:anim>
                                    <p:anim calcmode="lin" valueType="num">
                                      <p:cBhvr>
                                        <p:cTn id="95" dur="1000" fill="hold"/>
                                        <p:tgtEl>
                                          <p:spTgt spid="38"/>
                                        </p:tgtEl>
                                        <p:attrNameLst>
                                          <p:attrName>ppt_h</p:attrName>
                                        </p:attrNameLst>
                                      </p:cBhvr>
                                      <p:tavLst>
                                        <p:tav tm="0">
                                          <p:val>
                                            <p:fltVal val="0"/>
                                          </p:val>
                                        </p:tav>
                                        <p:tav tm="100000">
                                          <p:val>
                                            <p:strVal val="#ppt_h"/>
                                          </p:val>
                                        </p:tav>
                                      </p:tavLst>
                                    </p:anim>
                                    <p:anim calcmode="lin" valueType="num">
                                      <p:cBhvr>
                                        <p:cTn id="96" dur="1000" fill="hold"/>
                                        <p:tgtEl>
                                          <p:spTgt spid="38"/>
                                        </p:tgtEl>
                                        <p:attrNameLst>
                                          <p:attrName>style.rotation</p:attrName>
                                        </p:attrNameLst>
                                      </p:cBhvr>
                                      <p:tavLst>
                                        <p:tav tm="0">
                                          <p:val>
                                            <p:fltVal val="90"/>
                                          </p:val>
                                        </p:tav>
                                        <p:tav tm="100000">
                                          <p:val>
                                            <p:fltVal val="0"/>
                                          </p:val>
                                        </p:tav>
                                      </p:tavLst>
                                    </p:anim>
                                    <p:animEffect transition="in" filter="fade">
                                      <p:cBhvr>
                                        <p:cTn id="97" dur="1000"/>
                                        <p:tgtEl>
                                          <p:spTgt spid="38"/>
                                        </p:tgtEl>
                                      </p:cBhvr>
                                    </p:animEffect>
                                  </p:childTnLst>
                                </p:cTn>
                              </p:par>
                              <p:par>
                                <p:cTn id="98" presetID="1" presetClass="entr" presetSubtype="0" fill="hold" grpId="1" nodeType="withEffect">
                                  <p:stCondLst>
                                    <p:cond delay="0"/>
                                  </p:stCondLst>
                                  <p:iterate type="lt">
                                    <p:tmAbs val="0"/>
                                  </p:iterate>
                                  <p:childTnLst>
                                    <p:set>
                                      <p:cBhvr>
                                        <p:cTn id="99" dur="1" fill="hold">
                                          <p:stCondLst>
                                            <p:cond delay="0"/>
                                          </p:stCondLst>
                                        </p:cTn>
                                        <p:tgtEl>
                                          <p:spTgt spid="27"/>
                                        </p:tgtEl>
                                        <p:attrNameLst>
                                          <p:attrName>style.visibility</p:attrName>
                                        </p:attrNameLst>
                                      </p:cBhvr>
                                      <p:to>
                                        <p:strVal val="visible"/>
                                      </p:to>
                                    </p:set>
                                  </p:childTnLst>
                                </p:cTn>
                              </p:par>
                              <p:par>
                                <p:cTn id="100" presetID="1" presetClass="entr" presetSubtype="0" fill="hold" grpId="1" nodeType="withEffect">
                                  <p:stCondLst>
                                    <p:cond delay="0"/>
                                  </p:stCondLst>
                                  <p:iterate type="lt">
                                    <p:tmAbs val="0"/>
                                  </p:iterate>
                                  <p:childTnLst>
                                    <p:set>
                                      <p:cBhvr>
                                        <p:cTn id="101" dur="1" fill="hold">
                                          <p:stCondLst>
                                            <p:cond delay="0"/>
                                          </p:stCondLst>
                                        </p:cTn>
                                        <p:tgtEl>
                                          <p:spTgt spid="28"/>
                                        </p:tgtEl>
                                        <p:attrNameLst>
                                          <p:attrName>style.visibility</p:attrName>
                                        </p:attrNameLst>
                                      </p:cBhvr>
                                      <p:to>
                                        <p:strVal val="visible"/>
                                      </p:to>
                                    </p:set>
                                  </p:childTnLst>
                                </p:cTn>
                              </p:par>
                              <p:par>
                                <p:cTn id="102" presetID="1" presetClass="entr" presetSubtype="0" fill="hold" grpId="1" nodeType="withEffect">
                                  <p:stCondLst>
                                    <p:cond delay="0"/>
                                  </p:stCondLst>
                                  <p:iterate type="lt">
                                    <p:tmAbs val="0"/>
                                  </p:iterate>
                                  <p:childTnLst>
                                    <p:set>
                                      <p:cBhvr>
                                        <p:cTn id="103" dur="1" fill="hold">
                                          <p:stCondLst>
                                            <p:cond delay="0"/>
                                          </p:stCondLst>
                                        </p:cTn>
                                        <p:tgtEl>
                                          <p:spTgt spid="29"/>
                                        </p:tgtEl>
                                        <p:attrNameLst>
                                          <p:attrName>style.visibility</p:attrName>
                                        </p:attrNameLst>
                                      </p:cBhvr>
                                      <p:to>
                                        <p:strVal val="visible"/>
                                      </p:to>
                                    </p:set>
                                  </p:childTnLst>
                                </p:cTn>
                              </p:par>
                              <p:par>
                                <p:cTn id="104" presetID="1" presetClass="entr" presetSubtype="0" fill="hold" grpId="1" nodeType="withEffect">
                                  <p:stCondLst>
                                    <p:cond delay="0"/>
                                  </p:stCondLst>
                                  <p:iterate type="lt">
                                    <p:tmAbs val="0"/>
                                  </p:iterate>
                                  <p:childTnLst>
                                    <p:set>
                                      <p:cBhvr>
                                        <p:cTn id="105" dur="1" fill="hold">
                                          <p:stCondLst>
                                            <p:cond delay="0"/>
                                          </p:stCondLst>
                                        </p:cTn>
                                        <p:tgtEl>
                                          <p:spTgt spid="31"/>
                                        </p:tgtEl>
                                        <p:attrNameLst>
                                          <p:attrName>style.visibility</p:attrName>
                                        </p:attrNameLst>
                                      </p:cBhvr>
                                      <p:to>
                                        <p:strVal val="visible"/>
                                      </p:to>
                                    </p:set>
                                  </p:childTnLst>
                                </p:cTn>
                              </p:par>
                              <p:par>
                                <p:cTn id="106" presetID="1" presetClass="entr" presetSubtype="0" fill="hold" nodeType="withEffect">
                                  <p:stCondLst>
                                    <p:cond delay="0"/>
                                  </p:stCondLst>
                                  <p:iterate type="lt">
                                    <p:tmAbs val="0"/>
                                  </p:iterate>
                                  <p:childTnLst>
                                    <p:set>
                                      <p:cBhvr>
                                        <p:cTn id="107" dur="1" fill="hold">
                                          <p:stCondLst>
                                            <p:cond delay="0"/>
                                          </p:stCondLst>
                                        </p:cTn>
                                        <p:tgtEl>
                                          <p:spTgt spid="33"/>
                                        </p:tgtEl>
                                        <p:attrNameLst>
                                          <p:attrName>style.visibility</p:attrName>
                                        </p:attrNameLst>
                                      </p:cBhvr>
                                      <p:to>
                                        <p:strVal val="visible"/>
                                      </p:to>
                                    </p:set>
                                  </p:childTnLst>
                                </p:cTn>
                              </p:par>
                              <p:par>
                                <p:cTn id="108" presetID="1" presetClass="entr" presetSubtype="0" fill="hold" grpId="1" nodeType="withEffect">
                                  <p:stCondLst>
                                    <p:cond delay="0"/>
                                  </p:stCondLst>
                                  <p:iterate type="lt">
                                    <p:tmAbs val="0"/>
                                  </p:iterate>
                                  <p:childTnLst>
                                    <p:set>
                                      <p:cBhvr>
                                        <p:cTn id="109" dur="1" fill="hold">
                                          <p:stCondLst>
                                            <p:cond delay="0"/>
                                          </p:stCondLst>
                                        </p:cTn>
                                        <p:tgtEl>
                                          <p:spTgt spid="34"/>
                                        </p:tgtEl>
                                        <p:attrNameLst>
                                          <p:attrName>style.visibility</p:attrName>
                                        </p:attrNameLst>
                                      </p:cBhvr>
                                      <p:to>
                                        <p:strVal val="visible"/>
                                      </p:to>
                                    </p:set>
                                  </p:childTnLst>
                                </p:cTn>
                              </p:par>
                              <p:par>
                                <p:cTn id="110" presetID="1" presetClass="entr" presetSubtype="0" fill="hold" grpId="1" nodeType="withEffect">
                                  <p:stCondLst>
                                    <p:cond delay="0"/>
                                  </p:stCondLst>
                                  <p:iterate type="lt">
                                    <p:tmAbs val="0"/>
                                  </p:iterate>
                                  <p:childTnLst>
                                    <p:set>
                                      <p:cBhvr>
                                        <p:cTn id="111" dur="1" fill="hold">
                                          <p:stCondLst>
                                            <p:cond delay="0"/>
                                          </p:stCondLst>
                                        </p:cTn>
                                        <p:tgtEl>
                                          <p:spTgt spid="35"/>
                                        </p:tgtEl>
                                        <p:attrNameLst>
                                          <p:attrName>style.visibility</p:attrName>
                                        </p:attrNameLst>
                                      </p:cBhvr>
                                      <p:to>
                                        <p:strVal val="visible"/>
                                      </p:to>
                                    </p:set>
                                  </p:childTnLst>
                                </p:cTn>
                              </p:par>
                              <p:par>
                                <p:cTn id="112" presetID="1" presetClass="entr" presetSubtype="0" fill="hold" nodeType="withEffect">
                                  <p:stCondLst>
                                    <p:cond delay="0"/>
                                  </p:stCondLst>
                                  <p:iterate type="lt">
                                    <p:tmAbs val="0"/>
                                  </p:iterate>
                                  <p:childTnLst>
                                    <p:set>
                                      <p:cBhvr>
                                        <p:cTn id="113" dur="1" fill="hold">
                                          <p:stCondLst>
                                            <p:cond delay="0"/>
                                          </p:stCondLst>
                                        </p:cTn>
                                        <p:tgtEl>
                                          <p:spTgt spid="38"/>
                                        </p:tgtEl>
                                        <p:attrNameLst>
                                          <p:attrName>style.visibility</p:attrName>
                                        </p:attrNameLst>
                                      </p:cBhvr>
                                      <p:to>
                                        <p:strVal val="visible"/>
                                      </p:to>
                                    </p:set>
                                  </p:childTnLst>
                                </p:cTn>
                              </p:par>
                              <p:par>
                                <p:cTn id="114" presetID="31" presetClass="entr" presetSubtype="0" fill="hold" grpId="0" nodeType="withEffect">
                                  <p:stCondLst>
                                    <p:cond delay="0"/>
                                  </p:stCondLst>
                                  <p:iterate type="lt">
                                    <p:tmPct val="5000"/>
                                  </p:iterate>
                                  <p:childTnLst>
                                    <p:set>
                                      <p:cBhvr>
                                        <p:cTn id="115" dur="1" fill="hold">
                                          <p:stCondLst>
                                            <p:cond delay="0"/>
                                          </p:stCondLst>
                                        </p:cTn>
                                        <p:tgtEl>
                                          <p:spTgt spid="43"/>
                                        </p:tgtEl>
                                        <p:attrNameLst>
                                          <p:attrName>style.visibility</p:attrName>
                                        </p:attrNameLst>
                                      </p:cBhvr>
                                      <p:to>
                                        <p:strVal val="visible"/>
                                      </p:to>
                                    </p:set>
                                    <p:anim calcmode="lin" valueType="num">
                                      <p:cBhvr>
                                        <p:cTn id="116" dur="1000" fill="hold"/>
                                        <p:tgtEl>
                                          <p:spTgt spid="43"/>
                                        </p:tgtEl>
                                        <p:attrNameLst>
                                          <p:attrName>ppt_w</p:attrName>
                                        </p:attrNameLst>
                                      </p:cBhvr>
                                      <p:tavLst>
                                        <p:tav tm="0">
                                          <p:val>
                                            <p:fltVal val="0"/>
                                          </p:val>
                                        </p:tav>
                                        <p:tav tm="100000">
                                          <p:val>
                                            <p:strVal val="#ppt_w"/>
                                          </p:val>
                                        </p:tav>
                                      </p:tavLst>
                                    </p:anim>
                                    <p:anim calcmode="lin" valueType="num">
                                      <p:cBhvr>
                                        <p:cTn id="117" dur="1000" fill="hold"/>
                                        <p:tgtEl>
                                          <p:spTgt spid="43"/>
                                        </p:tgtEl>
                                        <p:attrNameLst>
                                          <p:attrName>ppt_h</p:attrName>
                                        </p:attrNameLst>
                                      </p:cBhvr>
                                      <p:tavLst>
                                        <p:tav tm="0">
                                          <p:val>
                                            <p:fltVal val="0"/>
                                          </p:val>
                                        </p:tav>
                                        <p:tav tm="100000">
                                          <p:val>
                                            <p:strVal val="#ppt_h"/>
                                          </p:val>
                                        </p:tav>
                                      </p:tavLst>
                                    </p:anim>
                                    <p:anim calcmode="lin" valueType="num">
                                      <p:cBhvr>
                                        <p:cTn id="118" dur="1000" fill="hold"/>
                                        <p:tgtEl>
                                          <p:spTgt spid="43"/>
                                        </p:tgtEl>
                                        <p:attrNameLst>
                                          <p:attrName>style.rotation</p:attrName>
                                        </p:attrNameLst>
                                      </p:cBhvr>
                                      <p:tavLst>
                                        <p:tav tm="0">
                                          <p:val>
                                            <p:fltVal val="90"/>
                                          </p:val>
                                        </p:tav>
                                        <p:tav tm="100000">
                                          <p:val>
                                            <p:fltVal val="0"/>
                                          </p:val>
                                        </p:tav>
                                      </p:tavLst>
                                    </p:anim>
                                    <p:animEffect transition="in" filter="fade">
                                      <p:cBhvr>
                                        <p:cTn id="119" dur="1000"/>
                                        <p:tgtEl>
                                          <p:spTgt spid="43"/>
                                        </p:tgtEl>
                                      </p:cBhvr>
                                    </p:animEffect>
                                  </p:childTnLst>
                                </p:cTn>
                              </p:par>
                              <p:par>
                                <p:cTn id="120" presetID="1" presetClass="entr" presetSubtype="0" fill="hold" grpId="1" nodeType="withEffect">
                                  <p:stCondLst>
                                    <p:cond delay="0"/>
                                  </p:stCondLst>
                                  <p:iterate type="lt">
                                    <p:tmAbs val="0"/>
                                  </p:iterate>
                                  <p:childTnLst>
                                    <p:set>
                                      <p:cBhvr>
                                        <p:cTn id="121"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7" grpId="0" animBg="1"/>
      <p:bldP spid="24" grpId="0" animBg="1"/>
      <p:bldP spid="23" grpId="0" animBg="1"/>
      <p:bldP spid="36" grpId="0" animBg="1"/>
      <p:bldP spid="37" grpId="0" animBg="1"/>
      <p:bldP spid="39" grpId="0" animBg="1"/>
      <p:bldP spid="40" grpId="0" animBg="1"/>
      <p:bldP spid="26" grpId="0"/>
      <p:bldP spid="32" grpId="0" animBg="1"/>
      <p:bldP spid="27" grpId="0"/>
      <p:bldP spid="27" grpId="1"/>
      <p:bldP spid="28" grpId="0"/>
      <p:bldP spid="28" grpId="1"/>
      <p:bldP spid="29" grpId="0"/>
      <p:bldP spid="29" grpId="1"/>
      <p:bldP spid="31" grpId="0"/>
      <p:bldP spid="31" grpId="1"/>
      <p:bldP spid="34" grpId="0"/>
      <p:bldP spid="34" grpId="1"/>
      <p:bldP spid="35" grpId="0"/>
      <p:bldP spid="35" grpId="1"/>
      <p:bldP spid="30" grpId="0" animBg="1"/>
      <p:bldP spid="43" grpId="0"/>
      <p:bldP spid="4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Grp="1" noChangeArrowheads="1"/>
          </p:cNvSpPr>
          <p:nvPr>
            <p:ph type="title"/>
          </p:nvPr>
        </p:nvSpPr>
        <p:spPr bwMode="auto">
          <a:xfrm>
            <a:off x="285750" y="1357313"/>
            <a:ext cx="2214563" cy="4572000"/>
          </a:xfrm>
          <a:solidFill>
            <a:schemeClr val="bg1">
              <a:alpha val="47842"/>
            </a:schemeClr>
          </a:solidFill>
          <a:ln>
            <a:miter lim="800000"/>
            <a:headEnd/>
            <a:tailEnd/>
          </a:ln>
        </p:spPr>
        <p:txBody>
          <a:bodyPr vert="horz" wrap="square" lIns="90000" tIns="46800" rIns="90000" bIns="46800" numCol="1" anchor="t" anchorCtr="0" compatLnSpc="1">
            <a:prstTxWarp prst="textNoShape">
              <a:avLst/>
            </a:prstTxWarp>
          </a:bodyPr>
          <a:lstStyle/>
          <a:p>
            <a:pPr algn="l" eaLnBrk="1" hangingPunct="1">
              <a:spcBef>
                <a:spcPts val="1000"/>
              </a:spcBef>
              <a:spcAft>
                <a:spcPts val="10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600" smtClean="0">
                <a:ea typeface="ＭＳ Ｐゴシック" pitchFamily="34" charset="-128"/>
              </a:rPr>
              <a:t/>
            </a:r>
            <a:br>
              <a:rPr lang="en-GB" sz="1600" smtClean="0">
                <a:ea typeface="ＭＳ Ｐゴシック" pitchFamily="34" charset="-128"/>
              </a:rPr>
            </a:br>
            <a:r>
              <a:rPr lang="en-GB" sz="1600" smtClean="0">
                <a:ea typeface="ＭＳ Ｐゴシック" pitchFamily="34" charset="-128"/>
              </a:rPr>
              <a:t/>
            </a:r>
            <a:br>
              <a:rPr lang="en-GB" sz="1600" smtClean="0">
                <a:ea typeface="ＭＳ Ｐゴシック" pitchFamily="34" charset="-128"/>
              </a:rPr>
            </a:br>
            <a:r>
              <a:rPr lang="en-GB" sz="1600" smtClean="0">
                <a:ea typeface="ＭＳ Ｐゴシック" pitchFamily="34" charset="-128"/>
              </a:rPr>
              <a:t/>
            </a:r>
            <a:br>
              <a:rPr lang="en-GB" sz="1600" smtClean="0">
                <a:ea typeface="ＭＳ Ｐゴシック" pitchFamily="34" charset="-128"/>
              </a:rPr>
            </a:br>
            <a:r>
              <a:rPr lang="en-GB" sz="1600" smtClean="0">
                <a:ea typeface="ＭＳ Ｐゴシック" pitchFamily="34" charset="-128"/>
              </a:rPr>
              <a:t/>
            </a:r>
            <a:br>
              <a:rPr lang="en-GB" sz="1600" smtClean="0">
                <a:ea typeface="ＭＳ Ｐゴシック" pitchFamily="34" charset="-128"/>
              </a:rPr>
            </a:br>
            <a:r>
              <a:rPr lang="en-GB" sz="1600" smtClean="0">
                <a:ea typeface="ＭＳ Ｐゴシック" pitchFamily="34" charset="-128"/>
              </a:rPr>
              <a:t/>
            </a:r>
            <a:br>
              <a:rPr lang="en-GB" sz="1600" smtClean="0">
                <a:ea typeface="ＭＳ Ｐゴシック" pitchFamily="34" charset="-128"/>
              </a:rPr>
            </a:br>
            <a:r>
              <a:rPr lang="en-GB" sz="1600" smtClean="0">
                <a:ea typeface="ＭＳ Ｐゴシック" pitchFamily="34" charset="-128"/>
              </a:rPr>
              <a:t/>
            </a:r>
            <a:br>
              <a:rPr lang="en-GB" sz="1600" smtClean="0">
                <a:ea typeface="ＭＳ Ｐゴシック" pitchFamily="34" charset="-128"/>
              </a:rPr>
            </a:br>
            <a:r>
              <a:rPr lang="en-GB" sz="1600" smtClean="0">
                <a:ea typeface="ＭＳ Ｐゴシック" pitchFamily="34" charset="-128"/>
              </a:rPr>
              <a:t>Leader sur le marché depuis plus de 50 ans, le bloc béton est le point de départ idéal pour développer de nouvelles solutions.</a:t>
            </a:r>
          </a:p>
        </p:txBody>
      </p:sp>
      <p:sp>
        <p:nvSpPr>
          <p:cNvPr id="9" name="Rectangle 1"/>
          <p:cNvSpPr txBox="1">
            <a:spLocks noChangeArrowheads="1"/>
          </p:cNvSpPr>
          <p:nvPr/>
        </p:nvSpPr>
        <p:spPr>
          <a:xfrm>
            <a:off x="1785938" y="214313"/>
            <a:ext cx="5500687" cy="785812"/>
          </a:xfrm>
          <a:prstGeom prst="rect">
            <a:avLst/>
          </a:prstGeom>
          <a:solidFill>
            <a:schemeClr val="bg1">
              <a:alpha val="48000"/>
            </a:schemeClr>
          </a:solidFill>
          <a:ln/>
        </p:spPr>
        <p:txBody>
          <a:bodyPr lIns="90000" tIns="46800" rIns="90000" bIns="46800" anchor="b">
            <a:normAutofit fontScale="90000" lnSpcReduction="10000"/>
          </a:bodyPr>
          <a:lstStyle/>
          <a:p>
            <a:pPr algn="ctr" fontAlgn="auto">
              <a:spcBef>
                <a:spcPts val="0"/>
              </a:spcBef>
              <a:spcAft>
                <a:spcPts val="0"/>
              </a:spcAft>
              <a:defRPr/>
            </a:pPr>
            <a:endParaRPr lang="fr-FR" sz="1000" dirty="0">
              <a:latin typeface="+mj-lt"/>
              <a:ea typeface="+mj-ea"/>
              <a:cs typeface="+mj-cs"/>
            </a:endParaRPr>
          </a:p>
          <a:p>
            <a:pPr algn="ctr" fontAlgn="auto">
              <a:spcBef>
                <a:spcPts val="0"/>
              </a:spcBef>
              <a:spcAft>
                <a:spcPts val="0"/>
              </a:spcAft>
              <a:defRPr/>
            </a:pPr>
            <a:r>
              <a:rPr lang="fr-FR" sz="2800" dirty="0">
                <a:latin typeface="+mj-lt"/>
                <a:ea typeface="+mj-ea"/>
                <a:cs typeface="+mj-cs"/>
              </a:rPr>
              <a:t>Une solution bloc béton</a:t>
            </a:r>
            <a:r>
              <a:rPr lang="fr-FR" sz="1600" dirty="0">
                <a:latin typeface="+mj-lt"/>
                <a:ea typeface="+mj-ea"/>
                <a:cs typeface="+mj-cs"/>
              </a:rPr>
              <a:t/>
            </a:r>
            <a:br>
              <a:rPr lang="fr-FR" sz="1600" dirty="0">
                <a:latin typeface="+mj-lt"/>
                <a:ea typeface="+mj-ea"/>
                <a:cs typeface="+mj-cs"/>
              </a:rPr>
            </a:br>
            <a:endParaRPr lang="en-GB" sz="1600" dirty="0">
              <a:latin typeface="+mj-lt"/>
              <a:ea typeface="+mj-ea"/>
              <a:cs typeface="+mj-cs"/>
            </a:endParaRPr>
          </a:p>
        </p:txBody>
      </p:sp>
      <p:pic>
        <p:nvPicPr>
          <p:cNvPr id="10" name="Image 9" descr="BLOC 1.gif"/>
          <p:cNvPicPr>
            <a:picLocks noChangeAspect="1"/>
          </p:cNvPicPr>
          <p:nvPr/>
        </p:nvPicPr>
        <p:blipFill>
          <a:blip r:embed="rId3" cstate="print"/>
          <a:srcRect/>
          <a:stretch>
            <a:fillRect/>
          </a:stretch>
        </p:blipFill>
        <p:spPr bwMode="auto">
          <a:xfrm>
            <a:off x="3000375" y="1643063"/>
            <a:ext cx="357188" cy="282575"/>
          </a:xfrm>
          <a:prstGeom prst="rect">
            <a:avLst/>
          </a:prstGeom>
          <a:noFill/>
          <a:ln w="9525">
            <a:noFill/>
            <a:miter lim="800000"/>
            <a:headEnd/>
            <a:tailEnd/>
          </a:ln>
        </p:spPr>
      </p:pic>
      <p:sp>
        <p:nvSpPr>
          <p:cNvPr id="12" name="ZoneTexte 11"/>
          <p:cNvSpPr txBox="1">
            <a:spLocks noChangeArrowheads="1"/>
          </p:cNvSpPr>
          <p:nvPr/>
        </p:nvSpPr>
        <p:spPr bwMode="auto">
          <a:xfrm>
            <a:off x="3471863" y="1660525"/>
            <a:ext cx="3571875" cy="368300"/>
          </a:xfrm>
          <a:prstGeom prst="rect">
            <a:avLst/>
          </a:prstGeom>
          <a:noFill/>
          <a:ln w="9525">
            <a:noFill/>
            <a:miter lim="800000"/>
            <a:headEnd/>
            <a:tailEnd/>
          </a:ln>
        </p:spPr>
        <p:txBody>
          <a:bodyPr>
            <a:spAutoFit/>
          </a:bodyPr>
          <a:lstStyle/>
          <a:p>
            <a:r>
              <a:rPr lang="fr-FR">
                <a:latin typeface="Calibri" pitchFamily="34" charset="0"/>
              </a:rPr>
              <a:t>Leader sur son marché</a:t>
            </a:r>
          </a:p>
        </p:txBody>
      </p:sp>
      <p:sp>
        <p:nvSpPr>
          <p:cNvPr id="13" name="ZoneTexte 12"/>
          <p:cNvSpPr txBox="1">
            <a:spLocks noChangeArrowheads="1"/>
          </p:cNvSpPr>
          <p:nvPr/>
        </p:nvSpPr>
        <p:spPr bwMode="auto">
          <a:xfrm>
            <a:off x="3500438" y="3143250"/>
            <a:ext cx="3571875" cy="369888"/>
          </a:xfrm>
          <a:prstGeom prst="rect">
            <a:avLst/>
          </a:prstGeom>
          <a:noFill/>
          <a:ln w="9525">
            <a:noFill/>
            <a:miter lim="800000"/>
            <a:headEnd/>
            <a:tailEnd/>
          </a:ln>
        </p:spPr>
        <p:txBody>
          <a:bodyPr>
            <a:spAutoFit/>
          </a:bodyPr>
          <a:lstStyle/>
          <a:p>
            <a:r>
              <a:rPr lang="fr-FR">
                <a:latin typeface="Calibri" pitchFamily="34" charset="0"/>
              </a:rPr>
              <a:t>Confort acoustique</a:t>
            </a:r>
          </a:p>
        </p:txBody>
      </p:sp>
      <p:sp>
        <p:nvSpPr>
          <p:cNvPr id="14" name="ZoneTexte 13"/>
          <p:cNvSpPr txBox="1">
            <a:spLocks noChangeArrowheads="1"/>
          </p:cNvSpPr>
          <p:nvPr/>
        </p:nvSpPr>
        <p:spPr bwMode="auto">
          <a:xfrm>
            <a:off x="3471863" y="2446338"/>
            <a:ext cx="3571875" cy="368300"/>
          </a:xfrm>
          <a:prstGeom prst="rect">
            <a:avLst/>
          </a:prstGeom>
          <a:noFill/>
          <a:ln w="9525">
            <a:noFill/>
            <a:miter lim="800000"/>
            <a:headEnd/>
            <a:tailEnd/>
          </a:ln>
        </p:spPr>
        <p:txBody>
          <a:bodyPr>
            <a:spAutoFit/>
          </a:bodyPr>
          <a:lstStyle/>
          <a:p>
            <a:r>
              <a:rPr lang="fr-FR">
                <a:latin typeface="Calibri" pitchFamily="34" charset="0"/>
              </a:rPr>
              <a:t>100 % recyclable</a:t>
            </a:r>
          </a:p>
        </p:txBody>
      </p:sp>
      <p:sp>
        <p:nvSpPr>
          <p:cNvPr id="15" name="ZoneTexte 14"/>
          <p:cNvSpPr txBox="1">
            <a:spLocks noChangeArrowheads="1"/>
          </p:cNvSpPr>
          <p:nvPr/>
        </p:nvSpPr>
        <p:spPr bwMode="auto">
          <a:xfrm>
            <a:off x="3457575" y="4633913"/>
            <a:ext cx="3571875" cy="369887"/>
          </a:xfrm>
          <a:prstGeom prst="rect">
            <a:avLst/>
          </a:prstGeom>
          <a:noFill/>
          <a:ln w="9525">
            <a:noFill/>
            <a:miter lim="800000"/>
            <a:headEnd/>
            <a:tailEnd/>
          </a:ln>
        </p:spPr>
        <p:txBody>
          <a:bodyPr>
            <a:spAutoFit/>
          </a:bodyPr>
          <a:lstStyle/>
          <a:p>
            <a:r>
              <a:rPr lang="fr-FR">
                <a:latin typeface="Calibri" pitchFamily="34" charset="0"/>
              </a:rPr>
              <a:t>Forte inertie thermique</a:t>
            </a:r>
          </a:p>
        </p:txBody>
      </p:sp>
      <p:sp>
        <p:nvSpPr>
          <p:cNvPr id="18" name="ZoneTexte 17"/>
          <p:cNvSpPr txBox="1">
            <a:spLocks noChangeArrowheads="1"/>
          </p:cNvSpPr>
          <p:nvPr/>
        </p:nvSpPr>
        <p:spPr bwMode="auto">
          <a:xfrm>
            <a:off x="3471863" y="3916363"/>
            <a:ext cx="4429125" cy="369887"/>
          </a:xfrm>
          <a:prstGeom prst="rect">
            <a:avLst/>
          </a:prstGeom>
          <a:noFill/>
          <a:ln w="9525">
            <a:noFill/>
            <a:miter lim="800000"/>
            <a:headEnd/>
            <a:tailEnd/>
          </a:ln>
        </p:spPr>
        <p:txBody>
          <a:bodyPr>
            <a:spAutoFit/>
          </a:bodyPr>
          <a:lstStyle/>
          <a:p>
            <a:r>
              <a:rPr lang="fr-FR">
                <a:latin typeface="Calibri" pitchFamily="34" charset="0"/>
              </a:rPr>
              <a:t>Maillage d’usine important sur le territoire.</a:t>
            </a:r>
          </a:p>
        </p:txBody>
      </p:sp>
      <p:sp>
        <p:nvSpPr>
          <p:cNvPr id="19" name="ZoneTexte 18"/>
          <p:cNvSpPr txBox="1">
            <a:spLocks noChangeArrowheads="1"/>
          </p:cNvSpPr>
          <p:nvPr/>
        </p:nvSpPr>
        <p:spPr bwMode="auto">
          <a:xfrm>
            <a:off x="3500438" y="5283200"/>
            <a:ext cx="3571875" cy="369888"/>
          </a:xfrm>
          <a:prstGeom prst="rect">
            <a:avLst/>
          </a:prstGeom>
          <a:noFill/>
          <a:ln w="9525">
            <a:noFill/>
            <a:miter lim="800000"/>
            <a:headEnd/>
            <a:tailEnd/>
          </a:ln>
        </p:spPr>
        <p:txBody>
          <a:bodyPr>
            <a:spAutoFit/>
          </a:bodyPr>
          <a:lstStyle/>
          <a:p>
            <a:r>
              <a:rPr lang="fr-FR">
                <a:latin typeface="Calibri" pitchFamily="34" charset="0"/>
              </a:rPr>
              <a:t>Accroche des enduits inégalée</a:t>
            </a:r>
          </a:p>
        </p:txBody>
      </p:sp>
      <p:pic>
        <p:nvPicPr>
          <p:cNvPr id="20" name="Image 19" descr="BLOC 1.gif"/>
          <p:cNvPicPr>
            <a:picLocks noChangeAspect="1"/>
          </p:cNvPicPr>
          <p:nvPr/>
        </p:nvPicPr>
        <p:blipFill>
          <a:blip r:embed="rId3" cstate="print"/>
          <a:srcRect/>
          <a:stretch>
            <a:fillRect/>
          </a:stretch>
        </p:blipFill>
        <p:spPr bwMode="auto">
          <a:xfrm>
            <a:off x="2986088" y="2428875"/>
            <a:ext cx="357187" cy="282575"/>
          </a:xfrm>
          <a:prstGeom prst="rect">
            <a:avLst/>
          </a:prstGeom>
          <a:noFill/>
          <a:ln w="9525">
            <a:noFill/>
            <a:miter lim="800000"/>
            <a:headEnd/>
            <a:tailEnd/>
          </a:ln>
        </p:spPr>
      </p:pic>
      <p:pic>
        <p:nvPicPr>
          <p:cNvPr id="21" name="Image 20" descr="BLOC 1.gif"/>
          <p:cNvPicPr>
            <a:picLocks noChangeAspect="1"/>
          </p:cNvPicPr>
          <p:nvPr/>
        </p:nvPicPr>
        <p:blipFill>
          <a:blip r:embed="rId3" cstate="print"/>
          <a:srcRect/>
          <a:stretch>
            <a:fillRect/>
          </a:stretch>
        </p:blipFill>
        <p:spPr bwMode="auto">
          <a:xfrm>
            <a:off x="2971800" y="3200400"/>
            <a:ext cx="357188" cy="282575"/>
          </a:xfrm>
          <a:prstGeom prst="rect">
            <a:avLst/>
          </a:prstGeom>
          <a:noFill/>
          <a:ln w="9525">
            <a:noFill/>
            <a:miter lim="800000"/>
            <a:headEnd/>
            <a:tailEnd/>
          </a:ln>
        </p:spPr>
      </p:pic>
      <p:pic>
        <p:nvPicPr>
          <p:cNvPr id="22" name="Image 21" descr="BLOC 1.gif"/>
          <p:cNvPicPr>
            <a:picLocks noChangeAspect="1"/>
          </p:cNvPicPr>
          <p:nvPr/>
        </p:nvPicPr>
        <p:blipFill>
          <a:blip r:embed="rId3" cstate="print"/>
          <a:srcRect/>
          <a:stretch>
            <a:fillRect/>
          </a:stretch>
        </p:blipFill>
        <p:spPr bwMode="auto">
          <a:xfrm>
            <a:off x="2987675" y="3941763"/>
            <a:ext cx="357188" cy="282575"/>
          </a:xfrm>
          <a:prstGeom prst="rect">
            <a:avLst/>
          </a:prstGeom>
          <a:noFill/>
          <a:ln w="9525">
            <a:noFill/>
            <a:miter lim="800000"/>
            <a:headEnd/>
            <a:tailEnd/>
          </a:ln>
        </p:spPr>
      </p:pic>
      <p:pic>
        <p:nvPicPr>
          <p:cNvPr id="23" name="Image 22" descr="BLOC 1.gif"/>
          <p:cNvPicPr>
            <a:picLocks noChangeAspect="1"/>
          </p:cNvPicPr>
          <p:nvPr/>
        </p:nvPicPr>
        <p:blipFill>
          <a:blip r:embed="rId3" cstate="print"/>
          <a:srcRect/>
          <a:stretch>
            <a:fillRect/>
          </a:stretch>
        </p:blipFill>
        <p:spPr bwMode="auto">
          <a:xfrm>
            <a:off x="2987675" y="4643438"/>
            <a:ext cx="357188" cy="282575"/>
          </a:xfrm>
          <a:prstGeom prst="rect">
            <a:avLst/>
          </a:prstGeom>
          <a:noFill/>
          <a:ln w="9525">
            <a:noFill/>
            <a:miter lim="800000"/>
            <a:headEnd/>
            <a:tailEnd/>
          </a:ln>
        </p:spPr>
      </p:pic>
      <p:pic>
        <p:nvPicPr>
          <p:cNvPr id="24" name="Image 23" descr="BLOC 1.gif"/>
          <p:cNvPicPr>
            <a:picLocks noChangeAspect="1"/>
          </p:cNvPicPr>
          <p:nvPr/>
        </p:nvPicPr>
        <p:blipFill>
          <a:blip r:embed="rId3" cstate="print"/>
          <a:srcRect/>
          <a:stretch>
            <a:fillRect/>
          </a:stretch>
        </p:blipFill>
        <p:spPr bwMode="auto">
          <a:xfrm>
            <a:off x="2971800" y="5286375"/>
            <a:ext cx="357188" cy="282575"/>
          </a:xfrm>
          <a:prstGeom prst="rect">
            <a:avLst/>
          </a:prstGeom>
          <a:noFill/>
          <a:ln w="9525">
            <a:noFill/>
            <a:miter lim="800000"/>
            <a:headEnd/>
            <a:tailEnd/>
          </a:ln>
        </p:spPr>
      </p:pic>
      <p:sp>
        <p:nvSpPr>
          <p:cNvPr id="25" name="Ellipse 24">
            <a:hlinkClick r:id="rId4" action="ppaction://hlinksldjump"/>
          </p:cNvPr>
          <p:cNvSpPr/>
          <p:nvPr/>
        </p:nvSpPr>
        <p:spPr>
          <a:xfrm rot="21103011">
            <a:off x="5786438" y="1500188"/>
            <a:ext cx="2643187" cy="785812"/>
          </a:xfrm>
          <a:prstGeom prst="ellipse">
            <a:avLst/>
          </a:prstGeom>
          <a:solidFill>
            <a:srgbClr val="92D05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solidFill>
                  <a:srgbClr val="FF0000"/>
                </a:solidFill>
              </a:rPr>
              <a:t>7 maisons </a:t>
            </a:r>
            <a:r>
              <a:rPr lang="fr-FR">
                <a:solidFill>
                  <a:srgbClr val="FF0000"/>
                </a:solidFill>
              </a:rPr>
              <a:t>sur 10</a:t>
            </a:r>
            <a:endParaRPr lang="fr-FR" dirty="0">
              <a:solidFill>
                <a:srgbClr val="FF0000"/>
              </a:solidFill>
            </a:endParaRPr>
          </a:p>
        </p:txBody>
      </p:sp>
      <p:sp>
        <p:nvSpPr>
          <p:cNvPr id="27" name="Ellipse 26">
            <a:hlinkClick r:id="rId4" action="ppaction://hlinksldjump"/>
          </p:cNvPr>
          <p:cNvSpPr/>
          <p:nvPr/>
        </p:nvSpPr>
        <p:spPr>
          <a:xfrm rot="21103011">
            <a:off x="6457950" y="4900613"/>
            <a:ext cx="2643188" cy="785812"/>
          </a:xfrm>
          <a:prstGeom prst="ellipse">
            <a:avLst/>
          </a:prstGeom>
          <a:solidFill>
            <a:srgbClr val="92D05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err="1">
                <a:solidFill>
                  <a:srgbClr val="FF0000"/>
                </a:solidFill>
              </a:rPr>
              <a:t>Rt</a:t>
            </a:r>
            <a:r>
              <a:rPr lang="fr-FR" dirty="0">
                <a:solidFill>
                  <a:srgbClr val="FF0000"/>
                </a:solidFill>
              </a:rPr>
              <a:t> 3 certifié </a:t>
            </a:r>
            <a:r>
              <a:rPr lang="fr-FR" dirty="0" err="1">
                <a:solidFill>
                  <a:srgbClr val="FF0000"/>
                </a:solidFill>
              </a:rPr>
              <a:t>Cerib</a:t>
            </a:r>
            <a:r>
              <a:rPr lang="fr-FR" dirty="0">
                <a:solidFill>
                  <a:srgbClr val="FF0000"/>
                </a:solidFill>
              </a:rPr>
              <a:t>.</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lide(fromBottom)">
                                      <p:cBhvr>
                                        <p:cTn id="7" dur="500"/>
                                        <p:tgtEl>
                                          <p:spTgt spid="10"/>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slide(fromBottom)">
                                      <p:cBhvr>
                                        <p:cTn id="10" dur="500"/>
                                        <p:tgtEl>
                                          <p:spTgt spid="12"/>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slide(fromBottom)">
                                      <p:cBhvr>
                                        <p:cTn id="17" dur="500"/>
                                        <p:tgtEl>
                                          <p:spTgt spid="20"/>
                                        </p:tgtEl>
                                      </p:cBhvr>
                                    </p:animEffect>
                                  </p:childTnLst>
                                </p:cTn>
                              </p:par>
                              <p:par>
                                <p:cTn id="18" presetID="12" presetClass="entr" presetSubtype="4"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slide(fromBottom)">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slide(fromBottom)">
                                      <p:cBhvr>
                                        <p:cTn id="25" dur="500"/>
                                        <p:tgtEl>
                                          <p:spTgt spid="21"/>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slide(fromBottom)">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slide(fromBottom)">
                                      <p:cBhvr>
                                        <p:cTn id="33" dur="500"/>
                                        <p:tgtEl>
                                          <p:spTgt spid="22"/>
                                        </p:tgtEl>
                                      </p:cBhvr>
                                    </p:animEffect>
                                  </p:childTnLst>
                                </p:cTn>
                              </p:par>
                              <p:par>
                                <p:cTn id="34" presetID="12" presetClass="entr" presetSubtype="4"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slide(fromBottom)">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slide(fromBottom)">
                                      <p:cBhvr>
                                        <p:cTn id="41" dur="500"/>
                                        <p:tgtEl>
                                          <p:spTgt spid="23"/>
                                        </p:tgtEl>
                                      </p:cBhvr>
                                    </p:animEffect>
                                  </p:childTnLst>
                                </p:cTn>
                              </p:par>
                              <p:par>
                                <p:cTn id="42" presetID="12" presetClass="entr" presetSubtype="4"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slide(fromBottom)">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4"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slide(fromBottom)">
                                      <p:cBhvr>
                                        <p:cTn id="49" dur="500"/>
                                        <p:tgtEl>
                                          <p:spTgt spid="24"/>
                                        </p:tgtEl>
                                      </p:cBhvr>
                                    </p:animEffect>
                                  </p:childTnLst>
                                </p:cTn>
                              </p:par>
                              <p:par>
                                <p:cTn id="50" presetID="12" presetClass="entr" presetSubtype="4"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slide(fromBottom)">
                                      <p:cBhvr>
                                        <p:cTn id="52" dur="500"/>
                                        <p:tgtEl>
                                          <p:spTgt spid="19"/>
                                        </p:tgtEl>
                                      </p:cBhvr>
                                    </p:animEffect>
                                  </p:childTnLst>
                                </p:cTn>
                              </p:par>
                              <p:par>
                                <p:cTn id="53" presetID="1"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8" grpId="0"/>
      <p:bldP spid="19" grpId="0"/>
      <p:bldP spid="25" grpId="0"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Grp="1" noChangeArrowheads="1"/>
          </p:cNvSpPr>
          <p:nvPr>
            <p:ph type="title"/>
          </p:nvPr>
        </p:nvSpPr>
        <p:spPr bwMode="auto">
          <a:xfrm>
            <a:off x="285750" y="1471613"/>
            <a:ext cx="2214563" cy="4643437"/>
          </a:xfrm>
          <a:solidFill>
            <a:schemeClr val="bg1">
              <a:alpha val="47842"/>
            </a:schemeClr>
          </a:solidFill>
          <a:ln>
            <a:miter lim="800000"/>
            <a:headEnd/>
            <a:tailEnd/>
          </a:ln>
        </p:spPr>
        <p:txBody>
          <a:bodyPr vert="horz" wrap="square" lIns="90000" tIns="46800" rIns="90000" bIns="46800" numCol="1" anchor="t" anchorCtr="0" compatLnSpc="1">
            <a:prstTxWarp prst="textNoShape">
              <a:avLst/>
            </a:prstTxWarp>
          </a:bodyPr>
          <a:lstStyle/>
          <a:p>
            <a:pPr eaLnBrk="1" hangingPunct="1"/>
            <a:r>
              <a:rPr lang="en-GB" sz="1600" dirty="0" smtClean="0">
                <a:ea typeface="ＭＳ Ｐゴシック" pitchFamily="34" charset="-128"/>
              </a:rPr>
              <a:t>Applications : </a:t>
            </a:r>
            <a:r>
              <a:rPr lang="en-GB" sz="1600" dirty="0" err="1" smtClean="0">
                <a:ea typeface="ＭＳ Ｐゴシック" pitchFamily="34" charset="-128"/>
              </a:rPr>
              <a:t>Tabliers</a:t>
            </a:r>
            <a:r>
              <a:rPr lang="en-GB" sz="1600" dirty="0" smtClean="0">
                <a:ea typeface="ＭＳ Ｐゴシック" pitchFamily="34" charset="-128"/>
              </a:rPr>
              <a:t> de </a:t>
            </a:r>
            <a:r>
              <a:rPr lang="en-GB" sz="1600" dirty="0" err="1" smtClean="0">
                <a:ea typeface="ＭＳ Ｐゴシック" pitchFamily="34" charset="-128"/>
              </a:rPr>
              <a:t>ponts</a:t>
            </a:r>
            <a:r>
              <a:rPr lang="en-GB" sz="1600" dirty="0" smtClean="0">
                <a:ea typeface="ＭＳ Ｐゴシック" pitchFamily="34" charset="-128"/>
              </a:rPr>
              <a:t>, </a:t>
            </a:r>
            <a:r>
              <a:rPr lang="en-GB" sz="1600" dirty="0" err="1" smtClean="0">
                <a:ea typeface="ＭＳ Ｐゴシック" pitchFamily="34" charset="-128"/>
              </a:rPr>
              <a:t>toits</a:t>
            </a:r>
            <a:r>
              <a:rPr lang="en-GB" sz="1600" dirty="0" smtClean="0">
                <a:ea typeface="ＭＳ Ｐゴシック" pitchFamily="34" charset="-128"/>
              </a:rPr>
              <a:t> de </a:t>
            </a:r>
            <a:r>
              <a:rPr lang="en-GB" sz="1600" dirty="0" err="1" smtClean="0">
                <a:ea typeface="ＭＳ Ｐゴシック" pitchFamily="34" charset="-128"/>
              </a:rPr>
              <a:t>Roissy</a:t>
            </a:r>
            <a:r>
              <a:rPr lang="en-GB" sz="1600" dirty="0" smtClean="0">
                <a:ea typeface="ＭＳ Ｐゴシック" pitchFamily="34" charset="-128"/>
              </a:rPr>
              <a:t> II A, B, C et D, </a:t>
            </a:r>
            <a:r>
              <a:rPr lang="en-GB" sz="1600" dirty="0" err="1" smtClean="0">
                <a:ea typeface="ＭＳ Ｐゴシック" pitchFamily="34" charset="-128"/>
              </a:rPr>
              <a:t>remblais</a:t>
            </a:r>
            <a:r>
              <a:rPr lang="en-GB" sz="1600" dirty="0" smtClean="0">
                <a:ea typeface="ＭＳ Ｐゴシック" pitchFamily="34" charset="-128"/>
              </a:rPr>
              <a:t> techniques,.</a:t>
            </a:r>
            <a:br>
              <a:rPr lang="en-GB" sz="1600" dirty="0" smtClean="0">
                <a:ea typeface="ＭＳ Ｐゴシック" pitchFamily="34" charset="-128"/>
              </a:rPr>
            </a:br>
            <a:r>
              <a:rPr lang="en-GB" sz="1600" dirty="0" smtClean="0">
                <a:ea typeface="ＭＳ Ｐゴシック" pitchFamily="34" charset="-128"/>
              </a:rPr>
              <a:t>Les </a:t>
            </a:r>
            <a:r>
              <a:rPr lang="en-GB" sz="1600" dirty="0" err="1" smtClean="0">
                <a:ea typeface="ＭＳ Ｐゴシック" pitchFamily="34" charset="-128"/>
              </a:rPr>
              <a:t>concepteurs</a:t>
            </a:r>
            <a:r>
              <a:rPr lang="en-GB" sz="1600" dirty="0" smtClean="0">
                <a:ea typeface="ＭＳ Ｐゴシック" pitchFamily="34" charset="-128"/>
              </a:rPr>
              <a:t> </a:t>
            </a:r>
            <a:r>
              <a:rPr lang="en-GB" sz="1600" dirty="0" err="1" smtClean="0">
                <a:ea typeface="ＭＳ Ｐゴシック" pitchFamily="34" charset="-128"/>
              </a:rPr>
              <a:t>d’ouvrages</a:t>
            </a:r>
            <a:r>
              <a:rPr lang="en-GB" sz="1600" dirty="0" smtClean="0">
                <a:ea typeface="ＭＳ Ｐゴシック" pitchFamily="34" charset="-128"/>
              </a:rPr>
              <a:t> </a:t>
            </a:r>
            <a:r>
              <a:rPr lang="en-GB" sz="1600" dirty="0" err="1" smtClean="0">
                <a:ea typeface="ＭＳ Ｐゴシック" pitchFamily="34" charset="-128"/>
              </a:rPr>
              <a:t>exploitent</a:t>
            </a:r>
            <a:r>
              <a:rPr lang="en-GB" sz="1600" dirty="0" smtClean="0">
                <a:ea typeface="ＭＳ Ｐゴシック" pitchFamily="34" charset="-128"/>
              </a:rPr>
              <a:t> les </a:t>
            </a:r>
            <a:r>
              <a:rPr lang="en-GB" sz="1600" dirty="0" err="1" smtClean="0">
                <a:ea typeface="ＭＳ Ｐゴシック" pitchFamily="34" charset="-128"/>
              </a:rPr>
              <a:t>caractéristiques</a:t>
            </a:r>
            <a:r>
              <a:rPr lang="en-GB" sz="1600" dirty="0" smtClean="0">
                <a:ea typeface="ＭＳ Ｐゴシック" pitchFamily="34" charset="-128"/>
              </a:rPr>
              <a:t> </a:t>
            </a:r>
            <a:r>
              <a:rPr lang="en-GB" sz="1600" dirty="0" err="1" smtClean="0">
                <a:ea typeface="ＭＳ Ｐゴシック" pitchFamily="34" charset="-128"/>
              </a:rPr>
              <a:t>massiques</a:t>
            </a:r>
            <a:r>
              <a:rPr lang="en-GB" sz="1600" dirty="0" smtClean="0">
                <a:ea typeface="ＭＳ Ｐゴシック" pitchFamily="34" charset="-128"/>
              </a:rPr>
              <a:t> du Granulex®.</a:t>
            </a:r>
            <a:br>
              <a:rPr lang="en-GB" sz="1600" dirty="0" smtClean="0">
                <a:ea typeface="ＭＳ Ｐゴシック" pitchFamily="34" charset="-128"/>
              </a:rPr>
            </a:br>
            <a:r>
              <a:rPr lang="en-GB" sz="1600" dirty="0" smtClean="0">
                <a:ea typeface="ＭＳ Ｐゴシック" pitchFamily="34" charset="-128"/>
              </a:rPr>
              <a:t/>
            </a:r>
            <a:br>
              <a:rPr lang="en-GB" sz="1600" dirty="0" smtClean="0">
                <a:ea typeface="ＭＳ Ｐゴシック" pitchFamily="34" charset="-128"/>
              </a:rPr>
            </a:br>
            <a:r>
              <a:rPr lang="en-GB" sz="1600" dirty="0" smtClean="0">
                <a:ea typeface="ＭＳ Ｐゴシック" pitchFamily="34" charset="-128"/>
              </a:rPr>
              <a:t>Du point de </a:t>
            </a:r>
            <a:r>
              <a:rPr lang="en-GB" sz="1600" dirty="0" err="1" smtClean="0">
                <a:ea typeface="ＭＳ Ｐゴシック" pitchFamily="34" charset="-128"/>
              </a:rPr>
              <a:t>vue</a:t>
            </a:r>
            <a:r>
              <a:rPr lang="en-GB" sz="1600" dirty="0" smtClean="0">
                <a:ea typeface="ＭＳ Ｐゴシック" pitchFamily="34" charset="-128"/>
              </a:rPr>
              <a:t> isolation, les performances </a:t>
            </a:r>
            <a:r>
              <a:rPr lang="en-GB" sz="1600" dirty="0" err="1" smtClean="0">
                <a:ea typeface="ＭＳ Ｐゴシック" pitchFamily="34" charset="-128"/>
              </a:rPr>
              <a:t>thermiques</a:t>
            </a:r>
            <a:r>
              <a:rPr lang="en-GB" sz="1600" dirty="0" smtClean="0">
                <a:ea typeface="ＭＳ Ｐゴシック" pitchFamily="34" charset="-128"/>
              </a:rPr>
              <a:t> (lambda = 0,13) </a:t>
            </a:r>
            <a:r>
              <a:rPr lang="en-GB" sz="1600" dirty="0" err="1" smtClean="0">
                <a:ea typeface="ＭＳ Ｐゴシック" pitchFamily="34" charset="-128"/>
              </a:rPr>
              <a:t>sont</a:t>
            </a:r>
            <a:r>
              <a:rPr lang="en-GB" sz="1600" dirty="0" smtClean="0">
                <a:ea typeface="ＭＳ Ｐゴシック" pitchFamily="34" charset="-128"/>
              </a:rPr>
              <a:t> </a:t>
            </a:r>
            <a:r>
              <a:rPr lang="en-GB" sz="1600" dirty="0" err="1" smtClean="0">
                <a:ea typeface="ＭＳ Ｐゴシック" pitchFamily="34" charset="-128"/>
              </a:rPr>
              <a:t>connues</a:t>
            </a:r>
            <a:r>
              <a:rPr lang="en-GB" sz="1600" dirty="0" smtClean="0">
                <a:ea typeface="ＭＳ Ｐゴシック" pitchFamily="34" charset="-128"/>
              </a:rPr>
              <a:t> </a:t>
            </a:r>
            <a:r>
              <a:rPr lang="en-GB" sz="1600" dirty="0" err="1" smtClean="0">
                <a:ea typeface="ＭＳ Ｐゴシック" pitchFamily="34" charset="-128"/>
              </a:rPr>
              <a:t>depuis</a:t>
            </a:r>
            <a:r>
              <a:rPr lang="en-GB" sz="1600" dirty="0" smtClean="0">
                <a:ea typeface="ＭＳ Ｐゴシック" pitchFamily="34" charset="-128"/>
              </a:rPr>
              <a:t> la </a:t>
            </a:r>
            <a:r>
              <a:rPr lang="en-GB" sz="1600" dirty="0" err="1" smtClean="0">
                <a:ea typeface="ＭＳ Ｐゴシック" pitchFamily="34" charset="-128"/>
              </a:rPr>
              <a:t>création</a:t>
            </a:r>
            <a:r>
              <a:rPr lang="en-GB" sz="1600" dirty="0" smtClean="0">
                <a:ea typeface="ＭＳ Ｐゴシック" pitchFamily="34" charset="-128"/>
              </a:rPr>
              <a:t> de </a:t>
            </a:r>
            <a:r>
              <a:rPr lang="en-GB" sz="1600" dirty="0" err="1" smtClean="0">
                <a:ea typeface="ＭＳ Ｐゴシック" pitchFamily="34" charset="-128"/>
              </a:rPr>
              <a:t>l’entreprise</a:t>
            </a:r>
            <a:r>
              <a:rPr lang="en-GB" sz="1600" dirty="0" smtClean="0">
                <a:ea typeface="ＭＳ Ｐゴシック" pitchFamily="34" charset="-128"/>
              </a:rPr>
              <a:t>.</a:t>
            </a:r>
          </a:p>
        </p:txBody>
      </p:sp>
      <p:sp>
        <p:nvSpPr>
          <p:cNvPr id="7" name="Rectangle 1"/>
          <p:cNvSpPr txBox="1">
            <a:spLocks noChangeArrowheads="1"/>
          </p:cNvSpPr>
          <p:nvPr/>
        </p:nvSpPr>
        <p:spPr>
          <a:xfrm>
            <a:off x="1785938" y="214313"/>
            <a:ext cx="5500687" cy="785812"/>
          </a:xfrm>
          <a:prstGeom prst="rect">
            <a:avLst/>
          </a:prstGeom>
          <a:solidFill>
            <a:schemeClr val="bg1">
              <a:alpha val="48000"/>
            </a:schemeClr>
          </a:solidFill>
          <a:ln/>
        </p:spPr>
        <p:txBody>
          <a:bodyPr lIns="90000" tIns="46800" rIns="90000" bIns="46800" anchor="b">
            <a:normAutofit fontScale="90000" lnSpcReduction="10000"/>
          </a:bodyPr>
          <a:lstStyle/>
          <a:p>
            <a:pPr algn="ctr" fontAlgn="auto">
              <a:spcBef>
                <a:spcPts val="0"/>
              </a:spcBef>
              <a:spcAft>
                <a:spcPts val="0"/>
              </a:spcAft>
              <a:defRPr/>
            </a:pPr>
            <a:endParaRPr lang="fr-FR" sz="1000" dirty="0">
              <a:latin typeface="+mj-lt"/>
              <a:ea typeface="+mj-ea"/>
              <a:cs typeface="+mj-cs"/>
            </a:endParaRPr>
          </a:p>
          <a:p>
            <a:pPr algn="ctr" fontAlgn="auto">
              <a:spcBef>
                <a:spcPts val="0"/>
              </a:spcBef>
              <a:spcAft>
                <a:spcPts val="0"/>
              </a:spcAft>
              <a:defRPr/>
            </a:pPr>
            <a:r>
              <a:rPr lang="fr-FR" sz="2800" dirty="0">
                <a:latin typeface="+mj-lt"/>
                <a:ea typeface="+mj-ea"/>
                <a:cs typeface="+mj-cs"/>
              </a:rPr>
              <a:t>Une matière première : le </a:t>
            </a:r>
            <a:r>
              <a:rPr lang="fr-FR" sz="2800" dirty="0" err="1">
                <a:latin typeface="+mn-lt"/>
                <a:ea typeface="ＭＳ Ｐゴシック" charset="-128"/>
                <a:cs typeface="+mn-cs"/>
              </a:rPr>
              <a:t>Granulex</a:t>
            </a:r>
            <a:r>
              <a:rPr lang="fr-FR" sz="2800" baseline="30000" dirty="0">
                <a:latin typeface="Arial"/>
                <a:ea typeface="ＭＳ Ｐゴシック" charset="-128"/>
                <a:cs typeface="Arial"/>
              </a:rPr>
              <a:t>®</a:t>
            </a:r>
            <a:r>
              <a:rPr lang="fr-FR" sz="2800" dirty="0">
                <a:latin typeface="Arial"/>
                <a:ea typeface="ＭＳ Ｐゴシック" charset="-128"/>
                <a:cs typeface="Arial"/>
              </a:rPr>
              <a:t> </a:t>
            </a:r>
            <a:r>
              <a:rPr lang="fr-FR" sz="1600" dirty="0">
                <a:latin typeface="+mj-lt"/>
                <a:ea typeface="+mj-ea"/>
                <a:cs typeface="+mj-cs"/>
              </a:rPr>
              <a:t/>
            </a:r>
            <a:br>
              <a:rPr lang="fr-FR" sz="1600" dirty="0">
                <a:latin typeface="+mj-lt"/>
                <a:ea typeface="+mj-ea"/>
                <a:cs typeface="+mj-cs"/>
              </a:rPr>
            </a:br>
            <a:endParaRPr lang="en-GB" sz="1600" dirty="0">
              <a:latin typeface="+mj-lt"/>
              <a:ea typeface="+mj-ea"/>
              <a:cs typeface="+mj-cs"/>
            </a:endParaRPr>
          </a:p>
        </p:txBody>
      </p:sp>
      <p:grpSp>
        <p:nvGrpSpPr>
          <p:cNvPr id="15364" name="Groupe 7"/>
          <p:cNvGrpSpPr>
            <a:grpSpLocks/>
          </p:cNvGrpSpPr>
          <p:nvPr/>
        </p:nvGrpSpPr>
        <p:grpSpPr bwMode="auto">
          <a:xfrm>
            <a:off x="2643188" y="1500188"/>
            <a:ext cx="6286500" cy="4672012"/>
            <a:chOff x="2714612" y="1471661"/>
            <a:chExt cx="6286544" cy="4671983"/>
          </a:xfrm>
        </p:grpSpPr>
        <p:pic>
          <p:nvPicPr>
            <p:cNvPr id="15368" name="Picture 3"/>
            <p:cNvPicPr>
              <a:picLocks noChangeAspect="1" noChangeArrowheads="1"/>
            </p:cNvPicPr>
            <p:nvPr/>
          </p:nvPicPr>
          <p:blipFill>
            <a:blip r:embed="rId3" cstate="print"/>
            <a:srcRect/>
            <a:stretch>
              <a:fillRect/>
            </a:stretch>
          </p:blipFill>
          <p:spPr bwMode="auto">
            <a:xfrm>
              <a:off x="2714612" y="1471661"/>
              <a:ext cx="6286544" cy="4671983"/>
            </a:xfrm>
            <a:prstGeom prst="rect">
              <a:avLst/>
            </a:prstGeom>
            <a:noFill/>
            <a:ln w="9525">
              <a:noFill/>
              <a:round/>
              <a:headEnd/>
              <a:tailEnd/>
            </a:ln>
          </p:spPr>
        </p:pic>
        <p:sp>
          <p:nvSpPr>
            <p:cNvPr id="15369" name="ZoneTexte 5"/>
            <p:cNvSpPr txBox="1">
              <a:spLocks noChangeArrowheads="1"/>
            </p:cNvSpPr>
            <p:nvPr/>
          </p:nvSpPr>
          <p:spPr bwMode="auto">
            <a:xfrm>
              <a:off x="2928926" y="1571612"/>
              <a:ext cx="4000528" cy="646331"/>
            </a:xfrm>
            <a:prstGeom prst="rect">
              <a:avLst/>
            </a:prstGeom>
            <a:noFill/>
            <a:ln w="9525">
              <a:noFill/>
              <a:miter lim="800000"/>
              <a:headEnd/>
              <a:tailEnd/>
            </a:ln>
          </p:spPr>
          <p:txBody>
            <a:bodyPr>
              <a:spAutoFit/>
            </a:bodyPr>
            <a:lstStyle/>
            <a:p>
              <a:r>
                <a:rPr lang="fr-FR">
                  <a:latin typeface="Calibri" pitchFamily="34" charset="0"/>
                </a:rPr>
                <a:t>Pont sur l’Elorn (29)</a:t>
              </a:r>
            </a:p>
            <a:p>
              <a:r>
                <a:rPr lang="fr-FR">
                  <a:latin typeface="Calibri" pitchFamily="34" charset="0"/>
                </a:rPr>
                <a:t>Ouvrage à simple nappe de haubans</a:t>
              </a:r>
            </a:p>
          </p:txBody>
        </p:sp>
      </p:grpSp>
      <p:pic>
        <p:nvPicPr>
          <p:cNvPr id="26626" name="Picture 2" descr="http://www.paul-andreu.com/images_coul/cc_b.jpg"/>
          <p:cNvPicPr>
            <a:picLocks noChangeAspect="1" noChangeArrowheads="1"/>
          </p:cNvPicPr>
          <p:nvPr/>
        </p:nvPicPr>
        <p:blipFill>
          <a:blip r:embed="rId4" cstate="print"/>
          <a:srcRect/>
          <a:stretch>
            <a:fillRect/>
          </a:stretch>
        </p:blipFill>
        <p:spPr bwMode="auto">
          <a:xfrm>
            <a:off x="2643188" y="1428750"/>
            <a:ext cx="6286500" cy="4714875"/>
          </a:xfrm>
          <a:prstGeom prst="rect">
            <a:avLst/>
          </a:prstGeom>
          <a:noFill/>
          <a:ln w="9525">
            <a:noFill/>
            <a:miter lim="800000"/>
            <a:headEnd/>
            <a:tailEnd/>
          </a:ln>
        </p:spPr>
      </p:pic>
      <p:sp>
        <p:nvSpPr>
          <p:cNvPr id="9" name="Ellipse 8">
            <a:hlinkClick r:id="rId5" action="ppaction://hlinksldjump"/>
          </p:cNvPr>
          <p:cNvSpPr/>
          <p:nvPr/>
        </p:nvSpPr>
        <p:spPr>
          <a:xfrm>
            <a:off x="6643688" y="857250"/>
            <a:ext cx="2428875" cy="1428750"/>
          </a:xfrm>
          <a:prstGeom prst="ellipse">
            <a:avLst/>
          </a:prstGeom>
          <a:solidFill>
            <a:srgbClr val="92D05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solidFill>
                  <a:schemeClr val="tx1"/>
                </a:solidFill>
              </a:rPr>
              <a:t>Toitures préfabriquées sur places puis levées par des vérins.</a:t>
            </a:r>
          </a:p>
        </p:txBody>
      </p:sp>
      <p:sp>
        <p:nvSpPr>
          <p:cNvPr id="10" name="Ellipse 9">
            <a:hlinkClick r:id="rId5" action="ppaction://hlinksldjump"/>
          </p:cNvPr>
          <p:cNvSpPr/>
          <p:nvPr/>
        </p:nvSpPr>
        <p:spPr>
          <a:xfrm>
            <a:off x="2928938" y="4357688"/>
            <a:ext cx="2428875" cy="1428750"/>
          </a:xfrm>
          <a:prstGeom prst="ellipse">
            <a:avLst/>
          </a:prstGeom>
          <a:solidFill>
            <a:srgbClr val="92D05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solidFill>
                  <a:schemeClr val="tx1"/>
                </a:solidFill>
              </a:rPr>
              <a:t>30 % de gain de masse = 30 % de matériel en moins.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 calcmode="lin" valueType="num">
                                      <p:cBhvr additive="base">
                                        <p:cTn id="7" dur="3000" fill="hold"/>
                                        <p:tgtEl>
                                          <p:spTgt spid="26626"/>
                                        </p:tgtEl>
                                        <p:attrNameLst>
                                          <p:attrName>ppt_x</p:attrName>
                                        </p:attrNameLst>
                                      </p:cBhvr>
                                      <p:tavLst>
                                        <p:tav tm="0">
                                          <p:val>
                                            <p:strVal val="1+#ppt_w/2"/>
                                          </p:val>
                                        </p:tav>
                                        <p:tav tm="100000">
                                          <p:val>
                                            <p:strVal val="#ppt_x"/>
                                          </p:val>
                                        </p:tav>
                                      </p:tavLst>
                                    </p:anim>
                                    <p:anim calcmode="lin" valueType="num">
                                      <p:cBhvr additive="base">
                                        <p:cTn id="8" dur="3000" fill="hold"/>
                                        <p:tgtEl>
                                          <p:spTgt spid="266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0" fill="hold"/>
                                        <p:tgtEl>
                                          <p:spTgt spid="9"/>
                                        </p:tgtEl>
                                        <p:attrNameLst>
                                          <p:attrName>ppt_x</p:attrName>
                                        </p:attrNameLst>
                                      </p:cBhvr>
                                      <p:tavLst>
                                        <p:tav tm="0">
                                          <p:val>
                                            <p:strVal val="#ppt_x"/>
                                          </p:val>
                                        </p:tav>
                                        <p:tav tm="100000">
                                          <p:val>
                                            <p:strVal val="#ppt_x"/>
                                          </p:val>
                                        </p:tav>
                                      </p:tavLst>
                                    </p:anim>
                                    <p:anim calcmode="lin" valueType="num">
                                      <p:cBhvr additive="base">
                                        <p:cTn id="14" dur="5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0" fill="hold"/>
                                        <p:tgtEl>
                                          <p:spTgt spid="10"/>
                                        </p:tgtEl>
                                        <p:attrNameLst>
                                          <p:attrName>ppt_x</p:attrName>
                                        </p:attrNameLst>
                                      </p:cBhvr>
                                      <p:tavLst>
                                        <p:tav tm="0">
                                          <p:val>
                                            <p:strVal val="#ppt_x"/>
                                          </p:val>
                                        </p:tav>
                                        <p:tav tm="100000">
                                          <p:val>
                                            <p:strVal val="#ppt_x"/>
                                          </p:val>
                                        </p:tav>
                                      </p:tavLst>
                                    </p:anim>
                                    <p:anim calcmode="lin" valueType="num">
                                      <p:cBhvr additive="base">
                                        <p:cTn id="20" dur="50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txBox="1">
            <a:spLocks noChangeArrowheads="1"/>
          </p:cNvSpPr>
          <p:nvPr/>
        </p:nvSpPr>
        <p:spPr>
          <a:xfrm>
            <a:off x="285750" y="1285875"/>
            <a:ext cx="2214563" cy="4643438"/>
          </a:xfrm>
          <a:prstGeom prst="rect">
            <a:avLst/>
          </a:prstGeom>
          <a:solidFill>
            <a:schemeClr val="bg1">
              <a:alpha val="48000"/>
            </a:schemeClr>
          </a:solidFill>
          <a:ln/>
        </p:spPr>
        <p:txBody>
          <a:bodyPr lIns="90000" tIns="46800" rIns="90000" bIns="46800" anchor="ctr">
            <a:normAutofit/>
          </a:bodyPr>
          <a:lstStyle/>
          <a:p>
            <a:pPr algn="ctr" fontAlgn="auto">
              <a:spcBef>
                <a:spcPts val="0"/>
              </a:spcBef>
              <a:spcAft>
                <a:spcPts val="0"/>
              </a:spcAft>
              <a:defRPr/>
            </a:pPr>
            <a:r>
              <a:rPr lang="fr-FR" sz="1600" dirty="0">
                <a:latin typeface="+mj-lt"/>
                <a:ea typeface="+mj-ea"/>
                <a:cs typeface="+mj-cs"/>
              </a:rPr>
              <a:t>En collaboration avec trois universités et le CERIB, nous avons mis au point plusieurs blocs béton différents susceptibles d’offrir les mêmes performances que les briques les plus vendues sur le marché c’est-à-dire :</a:t>
            </a:r>
          </a:p>
          <a:p>
            <a:pPr algn="ctr" fontAlgn="auto">
              <a:spcBef>
                <a:spcPts val="0"/>
              </a:spcBef>
              <a:spcAft>
                <a:spcPts val="0"/>
              </a:spcAft>
              <a:defRPr/>
            </a:pPr>
            <a:endParaRPr lang="fr-FR" sz="1600" dirty="0">
              <a:latin typeface="+mj-lt"/>
              <a:ea typeface="+mj-ea"/>
              <a:cs typeface="+mj-cs"/>
            </a:endParaRPr>
          </a:p>
          <a:p>
            <a:pPr algn="ctr" fontAlgn="auto">
              <a:spcBef>
                <a:spcPts val="0"/>
              </a:spcBef>
              <a:spcAft>
                <a:spcPts val="0"/>
              </a:spcAft>
              <a:defRPr/>
            </a:pPr>
            <a:r>
              <a:rPr lang="fr-FR" sz="2000" dirty="0">
                <a:latin typeface="+mj-lt"/>
                <a:ea typeface="+mj-ea"/>
                <a:cs typeface="+mj-cs"/>
              </a:rPr>
              <a:t>Epaisseur : 200 mm</a:t>
            </a:r>
          </a:p>
          <a:p>
            <a:pPr algn="ctr" fontAlgn="auto">
              <a:spcBef>
                <a:spcPts val="0"/>
              </a:spcBef>
              <a:spcAft>
                <a:spcPts val="0"/>
              </a:spcAft>
              <a:defRPr/>
            </a:pPr>
            <a:endParaRPr lang="fr-FR" sz="1600" dirty="0">
              <a:latin typeface="+mj-lt"/>
              <a:ea typeface="+mj-ea"/>
              <a:cs typeface="+mj-cs"/>
            </a:endParaRPr>
          </a:p>
          <a:p>
            <a:pPr algn="ctr" fontAlgn="auto">
              <a:spcBef>
                <a:spcPts val="0"/>
              </a:spcBef>
              <a:spcAft>
                <a:spcPts val="0"/>
              </a:spcAft>
              <a:defRPr/>
            </a:pPr>
            <a:r>
              <a:rPr lang="fr-FR" sz="2000" dirty="0" smtClean="0">
                <a:latin typeface="+mj-lt"/>
                <a:ea typeface="+mj-ea"/>
                <a:cs typeface="+mj-cs"/>
              </a:rPr>
              <a:t>Maçonnerie de catégorie A</a:t>
            </a:r>
            <a:endParaRPr lang="fr-FR" sz="2000" dirty="0">
              <a:latin typeface="+mj-lt"/>
              <a:ea typeface="+mj-ea"/>
              <a:cs typeface="+mj-cs"/>
            </a:endParaRPr>
          </a:p>
        </p:txBody>
      </p:sp>
      <p:sp>
        <p:nvSpPr>
          <p:cNvPr id="21" name="Rectangle 1"/>
          <p:cNvSpPr txBox="1">
            <a:spLocks noChangeArrowheads="1"/>
          </p:cNvSpPr>
          <p:nvPr/>
        </p:nvSpPr>
        <p:spPr>
          <a:xfrm>
            <a:off x="1785938" y="214313"/>
            <a:ext cx="5500687" cy="785812"/>
          </a:xfrm>
          <a:prstGeom prst="rect">
            <a:avLst/>
          </a:prstGeom>
          <a:solidFill>
            <a:schemeClr val="bg1">
              <a:alpha val="48000"/>
            </a:schemeClr>
          </a:solidFill>
          <a:ln/>
        </p:spPr>
        <p:txBody>
          <a:bodyPr lIns="90000" tIns="46800" rIns="90000" bIns="46800" anchor="b">
            <a:normAutofit fontScale="82500" lnSpcReduction="10000"/>
          </a:bodyPr>
          <a:lstStyle/>
          <a:p>
            <a:pPr algn="ctr" fontAlgn="auto">
              <a:spcBef>
                <a:spcPts val="0"/>
              </a:spcBef>
              <a:spcAft>
                <a:spcPts val="0"/>
              </a:spcAft>
              <a:defRPr/>
            </a:pPr>
            <a:endParaRPr lang="fr-FR" sz="1000" dirty="0">
              <a:latin typeface="+mj-lt"/>
              <a:ea typeface="+mj-ea"/>
              <a:cs typeface="+mj-cs"/>
            </a:endParaRPr>
          </a:p>
          <a:p>
            <a:pPr algn="ctr" fontAlgn="auto">
              <a:spcBef>
                <a:spcPts val="0"/>
              </a:spcBef>
              <a:spcAft>
                <a:spcPts val="0"/>
              </a:spcAft>
              <a:defRPr/>
            </a:pPr>
            <a:r>
              <a:rPr lang="fr-FR" sz="2800" dirty="0">
                <a:latin typeface="Arial"/>
                <a:ea typeface="ＭＳ Ｐゴシック" charset="-128"/>
                <a:cs typeface="Arial"/>
              </a:rPr>
              <a:t>R &amp; D adaptée aux besoins thermiques</a:t>
            </a:r>
            <a:endParaRPr lang="en-GB" sz="1600" dirty="0">
              <a:latin typeface="+mj-lt"/>
              <a:ea typeface="+mj-ea"/>
              <a:cs typeface="+mj-cs"/>
            </a:endParaRPr>
          </a:p>
        </p:txBody>
      </p:sp>
      <p:pic>
        <p:nvPicPr>
          <p:cNvPr id="1031" name="Picture 7"/>
          <p:cNvPicPr>
            <a:picLocks noChangeAspect="1" noChangeArrowheads="1"/>
          </p:cNvPicPr>
          <p:nvPr/>
        </p:nvPicPr>
        <p:blipFill>
          <a:blip r:embed="rId3" cstate="print"/>
          <a:srcRect/>
          <a:stretch>
            <a:fillRect/>
          </a:stretch>
        </p:blipFill>
        <p:spPr bwMode="auto">
          <a:xfrm>
            <a:off x="3929063" y="2857500"/>
            <a:ext cx="3856037" cy="1439863"/>
          </a:xfrm>
          <a:prstGeom prst="rect">
            <a:avLst/>
          </a:prstGeom>
          <a:noFill/>
          <a:ln w="9525">
            <a:noFill/>
            <a:miter lim="800000"/>
            <a:headEnd/>
            <a:tailEnd/>
          </a:ln>
        </p:spPr>
      </p:pic>
      <p:pic>
        <p:nvPicPr>
          <p:cNvPr id="1030" name="Picture 6"/>
          <p:cNvPicPr>
            <a:picLocks noChangeAspect="1" noChangeArrowheads="1"/>
          </p:cNvPicPr>
          <p:nvPr/>
        </p:nvPicPr>
        <p:blipFill>
          <a:blip r:embed="rId4" cstate="print"/>
          <a:srcRect/>
          <a:stretch>
            <a:fillRect/>
          </a:stretch>
        </p:blipFill>
        <p:spPr bwMode="auto">
          <a:xfrm>
            <a:off x="3929063" y="2857500"/>
            <a:ext cx="3806825" cy="1439863"/>
          </a:xfrm>
          <a:prstGeom prst="rect">
            <a:avLst/>
          </a:prstGeom>
          <a:noFill/>
          <a:ln w="9525">
            <a:noFill/>
            <a:miter lim="800000"/>
            <a:headEnd/>
            <a:tailEnd/>
          </a:ln>
        </p:spPr>
      </p:pic>
      <p:pic>
        <p:nvPicPr>
          <p:cNvPr id="1032" name="Picture 8"/>
          <p:cNvPicPr>
            <a:picLocks noChangeAspect="1" noChangeArrowheads="1"/>
          </p:cNvPicPr>
          <p:nvPr/>
        </p:nvPicPr>
        <p:blipFill>
          <a:blip r:embed="rId5" cstate="print"/>
          <a:srcRect/>
          <a:stretch>
            <a:fillRect/>
          </a:stretch>
        </p:blipFill>
        <p:spPr bwMode="auto">
          <a:xfrm>
            <a:off x="3929063" y="2857500"/>
            <a:ext cx="3814762" cy="1439863"/>
          </a:xfrm>
          <a:prstGeom prst="rect">
            <a:avLst/>
          </a:prstGeom>
          <a:noFill/>
          <a:ln w="9525">
            <a:noFill/>
            <a:miter lim="800000"/>
            <a:headEnd/>
            <a:tailEnd/>
          </a:ln>
        </p:spPr>
      </p:pic>
      <p:pic>
        <p:nvPicPr>
          <p:cNvPr id="1027" name="Picture 3"/>
          <p:cNvPicPr>
            <a:picLocks noChangeAspect="1" noChangeArrowheads="1"/>
          </p:cNvPicPr>
          <p:nvPr/>
        </p:nvPicPr>
        <p:blipFill>
          <a:blip r:embed="rId6" cstate="print"/>
          <a:srcRect/>
          <a:stretch>
            <a:fillRect/>
          </a:stretch>
        </p:blipFill>
        <p:spPr bwMode="auto">
          <a:xfrm>
            <a:off x="3903663" y="2643188"/>
            <a:ext cx="3883025" cy="1830387"/>
          </a:xfrm>
          <a:prstGeom prst="rect">
            <a:avLst/>
          </a:prstGeom>
          <a:noFill/>
          <a:ln w="9525">
            <a:noFill/>
            <a:miter lim="800000"/>
            <a:headEnd/>
            <a:tailEnd/>
          </a:ln>
        </p:spPr>
      </p:pic>
      <p:pic>
        <p:nvPicPr>
          <p:cNvPr id="1028" name="Picture 4"/>
          <p:cNvPicPr>
            <a:picLocks noChangeAspect="1" noChangeArrowheads="1"/>
          </p:cNvPicPr>
          <p:nvPr/>
        </p:nvPicPr>
        <p:blipFill>
          <a:blip r:embed="rId7" cstate="print">
            <a:duotone>
              <a:prstClr val="black"/>
              <a:schemeClr val="bg1">
                <a:tint val="45000"/>
                <a:satMod val="400000"/>
              </a:schemeClr>
            </a:duotone>
          </a:blip>
          <a:srcRect/>
          <a:stretch>
            <a:fillRect/>
          </a:stretch>
        </p:blipFill>
        <p:spPr bwMode="auto">
          <a:xfrm>
            <a:off x="3929058" y="2786058"/>
            <a:ext cx="3798486" cy="1440000"/>
          </a:xfrm>
          <a:prstGeom prst="rect">
            <a:avLst/>
          </a:prstGeom>
          <a:noFill/>
          <a:ln w="9525">
            <a:noFill/>
            <a:miter lim="800000"/>
            <a:headEnd/>
            <a:tailEnd/>
          </a:ln>
          <a:effectLst/>
        </p:spPr>
      </p:pic>
      <p:pic>
        <p:nvPicPr>
          <p:cNvPr id="1033" name="Picture 9"/>
          <p:cNvPicPr>
            <a:picLocks noChangeAspect="1" noChangeArrowheads="1"/>
          </p:cNvPicPr>
          <p:nvPr/>
        </p:nvPicPr>
        <p:blipFill>
          <a:blip r:embed="rId8" cstate="print">
            <a:duotone>
              <a:prstClr val="black"/>
              <a:schemeClr val="bg1">
                <a:lumMod val="85000"/>
                <a:tint val="45000"/>
                <a:satMod val="400000"/>
              </a:schemeClr>
            </a:duotone>
          </a:blip>
          <a:srcRect/>
          <a:stretch>
            <a:fillRect/>
          </a:stretch>
        </p:blipFill>
        <p:spPr bwMode="auto">
          <a:xfrm>
            <a:off x="3857620" y="2786058"/>
            <a:ext cx="3832133" cy="1440000"/>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1031"/>
                                        </p:tgtEl>
                                        <p:attrNameLst>
                                          <p:attrName>style.visibility</p:attrName>
                                        </p:attrNameLst>
                                      </p:cBhvr>
                                      <p:to>
                                        <p:strVal val="visible"/>
                                      </p:to>
                                    </p:set>
                                    <p:animEffect transition="in" filter="fade">
                                      <p:cBhvr>
                                        <p:cTn id="7" dur="2000"/>
                                        <p:tgtEl>
                                          <p:spTgt spid="1031"/>
                                        </p:tgtEl>
                                      </p:cBhvr>
                                    </p:animEffect>
                                    <p:anim calcmode="lin" valueType="num">
                                      <p:cBhvr>
                                        <p:cTn id="8" dur="2000" fill="hold"/>
                                        <p:tgtEl>
                                          <p:spTgt spid="1031"/>
                                        </p:tgtEl>
                                        <p:attrNameLst>
                                          <p:attrName>style.rotation</p:attrName>
                                        </p:attrNameLst>
                                      </p:cBhvr>
                                      <p:tavLst>
                                        <p:tav tm="0">
                                          <p:val>
                                            <p:fltVal val="720"/>
                                          </p:val>
                                        </p:tav>
                                        <p:tav tm="100000">
                                          <p:val>
                                            <p:fltVal val="0"/>
                                          </p:val>
                                        </p:tav>
                                      </p:tavLst>
                                    </p:anim>
                                    <p:anim calcmode="lin" valueType="num">
                                      <p:cBhvr>
                                        <p:cTn id="9" dur="2000" fill="hold"/>
                                        <p:tgtEl>
                                          <p:spTgt spid="1031"/>
                                        </p:tgtEl>
                                        <p:attrNameLst>
                                          <p:attrName>ppt_h</p:attrName>
                                        </p:attrNameLst>
                                      </p:cBhvr>
                                      <p:tavLst>
                                        <p:tav tm="0">
                                          <p:val>
                                            <p:fltVal val="0"/>
                                          </p:val>
                                        </p:tav>
                                        <p:tav tm="100000">
                                          <p:val>
                                            <p:strVal val="#ppt_h"/>
                                          </p:val>
                                        </p:tav>
                                      </p:tavLst>
                                    </p:anim>
                                    <p:anim calcmode="lin" valueType="num">
                                      <p:cBhvr>
                                        <p:cTn id="10" dur="2000" fill="hold"/>
                                        <p:tgtEl>
                                          <p:spTgt spid="1031"/>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35" presetClass="entr" presetSubtype="0" fill="hold" nodeType="afterEffect">
                                  <p:stCondLst>
                                    <p:cond delay="0"/>
                                  </p:stCondLst>
                                  <p:childTnLst>
                                    <p:set>
                                      <p:cBhvr>
                                        <p:cTn id="13" dur="1" fill="hold">
                                          <p:stCondLst>
                                            <p:cond delay="0"/>
                                          </p:stCondLst>
                                        </p:cTn>
                                        <p:tgtEl>
                                          <p:spTgt spid="1030"/>
                                        </p:tgtEl>
                                        <p:attrNameLst>
                                          <p:attrName>style.visibility</p:attrName>
                                        </p:attrNameLst>
                                      </p:cBhvr>
                                      <p:to>
                                        <p:strVal val="visible"/>
                                      </p:to>
                                    </p:set>
                                    <p:animEffect transition="in" filter="fade">
                                      <p:cBhvr>
                                        <p:cTn id="14" dur="2000"/>
                                        <p:tgtEl>
                                          <p:spTgt spid="1030"/>
                                        </p:tgtEl>
                                      </p:cBhvr>
                                    </p:animEffect>
                                    <p:anim calcmode="lin" valueType="num">
                                      <p:cBhvr>
                                        <p:cTn id="15" dur="2000" fill="hold"/>
                                        <p:tgtEl>
                                          <p:spTgt spid="1030"/>
                                        </p:tgtEl>
                                        <p:attrNameLst>
                                          <p:attrName>style.rotation</p:attrName>
                                        </p:attrNameLst>
                                      </p:cBhvr>
                                      <p:tavLst>
                                        <p:tav tm="0">
                                          <p:val>
                                            <p:fltVal val="720"/>
                                          </p:val>
                                        </p:tav>
                                        <p:tav tm="100000">
                                          <p:val>
                                            <p:fltVal val="0"/>
                                          </p:val>
                                        </p:tav>
                                      </p:tavLst>
                                    </p:anim>
                                    <p:anim calcmode="lin" valueType="num">
                                      <p:cBhvr>
                                        <p:cTn id="16" dur="2000" fill="hold"/>
                                        <p:tgtEl>
                                          <p:spTgt spid="1030"/>
                                        </p:tgtEl>
                                        <p:attrNameLst>
                                          <p:attrName>ppt_h</p:attrName>
                                        </p:attrNameLst>
                                      </p:cBhvr>
                                      <p:tavLst>
                                        <p:tav tm="0">
                                          <p:val>
                                            <p:fltVal val="0"/>
                                          </p:val>
                                        </p:tav>
                                        <p:tav tm="100000">
                                          <p:val>
                                            <p:strVal val="#ppt_h"/>
                                          </p:val>
                                        </p:tav>
                                      </p:tavLst>
                                    </p:anim>
                                    <p:anim calcmode="lin" valueType="num">
                                      <p:cBhvr>
                                        <p:cTn id="17" dur="2000" fill="hold"/>
                                        <p:tgtEl>
                                          <p:spTgt spid="1030"/>
                                        </p:tgtEl>
                                        <p:attrNameLst>
                                          <p:attrName>ppt_w</p:attrName>
                                        </p:attrNameLst>
                                      </p:cBhvr>
                                      <p:tavLst>
                                        <p:tav tm="0">
                                          <p:val>
                                            <p:fltVal val="0"/>
                                          </p:val>
                                        </p:tav>
                                        <p:tav tm="100000">
                                          <p:val>
                                            <p:strVal val="#ppt_w"/>
                                          </p:val>
                                        </p:tav>
                                      </p:tavLst>
                                    </p:anim>
                                  </p:childTnLst>
                                </p:cTn>
                              </p:par>
                            </p:childTnLst>
                          </p:cTn>
                        </p:par>
                        <p:par>
                          <p:cTn id="18" fill="hold">
                            <p:stCondLst>
                              <p:cond delay="4000"/>
                            </p:stCondLst>
                            <p:childTnLst>
                              <p:par>
                                <p:cTn id="19" presetID="35" presetClass="entr" presetSubtype="0" fill="hold" nodeType="afterEffect">
                                  <p:stCondLst>
                                    <p:cond delay="0"/>
                                  </p:stCondLst>
                                  <p:childTnLst>
                                    <p:set>
                                      <p:cBhvr>
                                        <p:cTn id="20" dur="1" fill="hold">
                                          <p:stCondLst>
                                            <p:cond delay="0"/>
                                          </p:stCondLst>
                                        </p:cTn>
                                        <p:tgtEl>
                                          <p:spTgt spid="1032"/>
                                        </p:tgtEl>
                                        <p:attrNameLst>
                                          <p:attrName>style.visibility</p:attrName>
                                        </p:attrNameLst>
                                      </p:cBhvr>
                                      <p:to>
                                        <p:strVal val="visible"/>
                                      </p:to>
                                    </p:set>
                                    <p:animEffect transition="in" filter="fade">
                                      <p:cBhvr>
                                        <p:cTn id="21" dur="2000"/>
                                        <p:tgtEl>
                                          <p:spTgt spid="1032"/>
                                        </p:tgtEl>
                                      </p:cBhvr>
                                    </p:animEffect>
                                    <p:anim calcmode="lin" valueType="num">
                                      <p:cBhvr>
                                        <p:cTn id="22" dur="2000" fill="hold"/>
                                        <p:tgtEl>
                                          <p:spTgt spid="1032"/>
                                        </p:tgtEl>
                                        <p:attrNameLst>
                                          <p:attrName>style.rotation</p:attrName>
                                        </p:attrNameLst>
                                      </p:cBhvr>
                                      <p:tavLst>
                                        <p:tav tm="0">
                                          <p:val>
                                            <p:fltVal val="720"/>
                                          </p:val>
                                        </p:tav>
                                        <p:tav tm="100000">
                                          <p:val>
                                            <p:fltVal val="0"/>
                                          </p:val>
                                        </p:tav>
                                      </p:tavLst>
                                    </p:anim>
                                    <p:anim calcmode="lin" valueType="num">
                                      <p:cBhvr>
                                        <p:cTn id="23" dur="2000" fill="hold"/>
                                        <p:tgtEl>
                                          <p:spTgt spid="1032"/>
                                        </p:tgtEl>
                                        <p:attrNameLst>
                                          <p:attrName>ppt_h</p:attrName>
                                        </p:attrNameLst>
                                      </p:cBhvr>
                                      <p:tavLst>
                                        <p:tav tm="0">
                                          <p:val>
                                            <p:fltVal val="0"/>
                                          </p:val>
                                        </p:tav>
                                        <p:tav tm="100000">
                                          <p:val>
                                            <p:strVal val="#ppt_h"/>
                                          </p:val>
                                        </p:tav>
                                      </p:tavLst>
                                    </p:anim>
                                    <p:anim calcmode="lin" valueType="num">
                                      <p:cBhvr>
                                        <p:cTn id="24" dur="2000" fill="hold"/>
                                        <p:tgtEl>
                                          <p:spTgt spid="1032"/>
                                        </p:tgtEl>
                                        <p:attrNameLst>
                                          <p:attrName>ppt_w</p:attrName>
                                        </p:attrNameLst>
                                      </p:cBhvr>
                                      <p:tavLst>
                                        <p:tav tm="0">
                                          <p:val>
                                            <p:fltVal val="0"/>
                                          </p:val>
                                        </p:tav>
                                        <p:tav tm="100000">
                                          <p:val>
                                            <p:strVal val="#ppt_w"/>
                                          </p:val>
                                        </p:tav>
                                      </p:tavLst>
                                    </p:anim>
                                  </p:childTnLst>
                                </p:cTn>
                              </p:par>
                            </p:childTnLst>
                          </p:cTn>
                        </p:par>
                        <p:par>
                          <p:cTn id="25" fill="hold">
                            <p:stCondLst>
                              <p:cond delay="6000"/>
                            </p:stCondLst>
                            <p:childTnLst>
                              <p:par>
                                <p:cTn id="26" presetID="35" presetClass="entr" presetSubtype="0" fill="hold" nodeType="afterEffect">
                                  <p:stCondLst>
                                    <p:cond delay="0"/>
                                  </p:stCondLst>
                                  <p:childTnLst>
                                    <p:set>
                                      <p:cBhvr>
                                        <p:cTn id="27" dur="1" fill="hold">
                                          <p:stCondLst>
                                            <p:cond delay="0"/>
                                          </p:stCondLst>
                                        </p:cTn>
                                        <p:tgtEl>
                                          <p:spTgt spid="1027"/>
                                        </p:tgtEl>
                                        <p:attrNameLst>
                                          <p:attrName>style.visibility</p:attrName>
                                        </p:attrNameLst>
                                      </p:cBhvr>
                                      <p:to>
                                        <p:strVal val="visible"/>
                                      </p:to>
                                    </p:set>
                                    <p:animEffect transition="in" filter="fade">
                                      <p:cBhvr>
                                        <p:cTn id="28" dur="2000"/>
                                        <p:tgtEl>
                                          <p:spTgt spid="1027"/>
                                        </p:tgtEl>
                                      </p:cBhvr>
                                    </p:animEffect>
                                    <p:anim calcmode="lin" valueType="num">
                                      <p:cBhvr>
                                        <p:cTn id="29" dur="2000" fill="hold"/>
                                        <p:tgtEl>
                                          <p:spTgt spid="1027"/>
                                        </p:tgtEl>
                                        <p:attrNameLst>
                                          <p:attrName>style.rotation</p:attrName>
                                        </p:attrNameLst>
                                      </p:cBhvr>
                                      <p:tavLst>
                                        <p:tav tm="0">
                                          <p:val>
                                            <p:fltVal val="720"/>
                                          </p:val>
                                        </p:tav>
                                        <p:tav tm="100000">
                                          <p:val>
                                            <p:fltVal val="0"/>
                                          </p:val>
                                        </p:tav>
                                      </p:tavLst>
                                    </p:anim>
                                    <p:anim calcmode="lin" valueType="num">
                                      <p:cBhvr>
                                        <p:cTn id="30" dur="2000" fill="hold"/>
                                        <p:tgtEl>
                                          <p:spTgt spid="1027"/>
                                        </p:tgtEl>
                                        <p:attrNameLst>
                                          <p:attrName>ppt_h</p:attrName>
                                        </p:attrNameLst>
                                      </p:cBhvr>
                                      <p:tavLst>
                                        <p:tav tm="0">
                                          <p:val>
                                            <p:fltVal val="0"/>
                                          </p:val>
                                        </p:tav>
                                        <p:tav tm="100000">
                                          <p:val>
                                            <p:strVal val="#ppt_h"/>
                                          </p:val>
                                        </p:tav>
                                      </p:tavLst>
                                    </p:anim>
                                    <p:anim calcmode="lin" valueType="num">
                                      <p:cBhvr>
                                        <p:cTn id="31" dur="2000" fill="hold"/>
                                        <p:tgtEl>
                                          <p:spTgt spid="1027"/>
                                        </p:tgtEl>
                                        <p:attrNameLst>
                                          <p:attrName>ppt_w</p:attrName>
                                        </p:attrNameLst>
                                      </p:cBhvr>
                                      <p:tavLst>
                                        <p:tav tm="0">
                                          <p:val>
                                            <p:fltVal val="0"/>
                                          </p:val>
                                        </p:tav>
                                        <p:tav tm="100000">
                                          <p:val>
                                            <p:strVal val="#ppt_w"/>
                                          </p:val>
                                        </p:tav>
                                      </p:tavLst>
                                    </p:anim>
                                  </p:childTnLst>
                                </p:cTn>
                              </p:par>
                            </p:childTnLst>
                          </p:cTn>
                        </p:par>
                        <p:par>
                          <p:cTn id="32" fill="hold">
                            <p:stCondLst>
                              <p:cond delay="8000"/>
                            </p:stCondLst>
                            <p:childTnLst>
                              <p:par>
                                <p:cTn id="33" presetID="35" presetClass="entr" presetSubtype="0" fill="hold" nodeType="afterEffect">
                                  <p:stCondLst>
                                    <p:cond delay="0"/>
                                  </p:stCondLst>
                                  <p:childTnLst>
                                    <p:set>
                                      <p:cBhvr>
                                        <p:cTn id="34" dur="1" fill="hold">
                                          <p:stCondLst>
                                            <p:cond delay="0"/>
                                          </p:stCondLst>
                                        </p:cTn>
                                        <p:tgtEl>
                                          <p:spTgt spid="1028"/>
                                        </p:tgtEl>
                                        <p:attrNameLst>
                                          <p:attrName>style.visibility</p:attrName>
                                        </p:attrNameLst>
                                      </p:cBhvr>
                                      <p:to>
                                        <p:strVal val="visible"/>
                                      </p:to>
                                    </p:set>
                                    <p:animEffect transition="in" filter="fade">
                                      <p:cBhvr>
                                        <p:cTn id="35" dur="2000"/>
                                        <p:tgtEl>
                                          <p:spTgt spid="1028"/>
                                        </p:tgtEl>
                                      </p:cBhvr>
                                    </p:animEffect>
                                    <p:anim calcmode="lin" valueType="num">
                                      <p:cBhvr>
                                        <p:cTn id="36" dur="2000" fill="hold"/>
                                        <p:tgtEl>
                                          <p:spTgt spid="1028"/>
                                        </p:tgtEl>
                                        <p:attrNameLst>
                                          <p:attrName>style.rotation</p:attrName>
                                        </p:attrNameLst>
                                      </p:cBhvr>
                                      <p:tavLst>
                                        <p:tav tm="0">
                                          <p:val>
                                            <p:fltVal val="720"/>
                                          </p:val>
                                        </p:tav>
                                        <p:tav tm="100000">
                                          <p:val>
                                            <p:fltVal val="0"/>
                                          </p:val>
                                        </p:tav>
                                      </p:tavLst>
                                    </p:anim>
                                    <p:anim calcmode="lin" valueType="num">
                                      <p:cBhvr>
                                        <p:cTn id="37" dur="2000" fill="hold"/>
                                        <p:tgtEl>
                                          <p:spTgt spid="1028"/>
                                        </p:tgtEl>
                                        <p:attrNameLst>
                                          <p:attrName>ppt_h</p:attrName>
                                        </p:attrNameLst>
                                      </p:cBhvr>
                                      <p:tavLst>
                                        <p:tav tm="0">
                                          <p:val>
                                            <p:fltVal val="0"/>
                                          </p:val>
                                        </p:tav>
                                        <p:tav tm="100000">
                                          <p:val>
                                            <p:strVal val="#ppt_h"/>
                                          </p:val>
                                        </p:tav>
                                      </p:tavLst>
                                    </p:anim>
                                    <p:anim calcmode="lin" valueType="num">
                                      <p:cBhvr>
                                        <p:cTn id="38" dur="2000" fill="hold"/>
                                        <p:tgtEl>
                                          <p:spTgt spid="1028"/>
                                        </p:tgtEl>
                                        <p:attrNameLst>
                                          <p:attrName>ppt_w</p:attrName>
                                        </p:attrNameLst>
                                      </p:cBhvr>
                                      <p:tavLst>
                                        <p:tav tm="0">
                                          <p:val>
                                            <p:fltVal val="0"/>
                                          </p:val>
                                        </p:tav>
                                        <p:tav tm="100000">
                                          <p:val>
                                            <p:strVal val="#ppt_w"/>
                                          </p:val>
                                        </p:tav>
                                      </p:tavLst>
                                    </p:anim>
                                  </p:childTnLst>
                                </p:cTn>
                              </p:par>
                            </p:childTnLst>
                          </p:cTn>
                        </p:par>
                        <p:par>
                          <p:cTn id="39" fill="hold">
                            <p:stCondLst>
                              <p:cond delay="10000"/>
                            </p:stCondLst>
                            <p:childTnLst>
                              <p:par>
                                <p:cTn id="40" presetID="1" presetClass="exit" presetSubtype="0" fill="hold" nodeType="afterEffect">
                                  <p:stCondLst>
                                    <p:cond delay="0"/>
                                  </p:stCondLst>
                                  <p:childTnLst>
                                    <p:set>
                                      <p:cBhvr>
                                        <p:cTn id="41" dur="1" fill="hold">
                                          <p:stCondLst>
                                            <p:cond delay="0"/>
                                          </p:stCondLst>
                                        </p:cTn>
                                        <p:tgtEl>
                                          <p:spTgt spid="1027"/>
                                        </p:tgtEl>
                                        <p:attrNameLst>
                                          <p:attrName>style.visibility</p:attrName>
                                        </p:attrNameLst>
                                      </p:cBhvr>
                                      <p:to>
                                        <p:strVal val="hidden"/>
                                      </p:to>
                                    </p:set>
                                  </p:childTnLst>
                                </p:cTn>
                              </p:par>
                            </p:childTnLst>
                          </p:cTn>
                        </p:par>
                        <p:par>
                          <p:cTn id="42" fill="hold">
                            <p:stCondLst>
                              <p:cond delay="10000"/>
                            </p:stCondLst>
                            <p:childTnLst>
                              <p:par>
                                <p:cTn id="43" presetID="35" presetClass="entr" presetSubtype="0" fill="hold" nodeType="afterEffect">
                                  <p:stCondLst>
                                    <p:cond delay="0"/>
                                  </p:stCondLst>
                                  <p:childTnLst>
                                    <p:set>
                                      <p:cBhvr>
                                        <p:cTn id="44" dur="1" fill="hold">
                                          <p:stCondLst>
                                            <p:cond delay="0"/>
                                          </p:stCondLst>
                                        </p:cTn>
                                        <p:tgtEl>
                                          <p:spTgt spid="1033"/>
                                        </p:tgtEl>
                                        <p:attrNameLst>
                                          <p:attrName>style.visibility</p:attrName>
                                        </p:attrNameLst>
                                      </p:cBhvr>
                                      <p:to>
                                        <p:strVal val="visible"/>
                                      </p:to>
                                    </p:set>
                                    <p:animEffect transition="in" filter="fade">
                                      <p:cBhvr>
                                        <p:cTn id="45" dur="2000"/>
                                        <p:tgtEl>
                                          <p:spTgt spid="1033"/>
                                        </p:tgtEl>
                                      </p:cBhvr>
                                    </p:animEffect>
                                    <p:anim calcmode="lin" valueType="num">
                                      <p:cBhvr>
                                        <p:cTn id="46" dur="2000" fill="hold"/>
                                        <p:tgtEl>
                                          <p:spTgt spid="1033"/>
                                        </p:tgtEl>
                                        <p:attrNameLst>
                                          <p:attrName>style.rotation</p:attrName>
                                        </p:attrNameLst>
                                      </p:cBhvr>
                                      <p:tavLst>
                                        <p:tav tm="0">
                                          <p:val>
                                            <p:fltVal val="720"/>
                                          </p:val>
                                        </p:tav>
                                        <p:tav tm="100000">
                                          <p:val>
                                            <p:fltVal val="0"/>
                                          </p:val>
                                        </p:tav>
                                      </p:tavLst>
                                    </p:anim>
                                    <p:anim calcmode="lin" valueType="num">
                                      <p:cBhvr>
                                        <p:cTn id="47" dur="2000" fill="hold"/>
                                        <p:tgtEl>
                                          <p:spTgt spid="1033"/>
                                        </p:tgtEl>
                                        <p:attrNameLst>
                                          <p:attrName>ppt_h</p:attrName>
                                        </p:attrNameLst>
                                      </p:cBhvr>
                                      <p:tavLst>
                                        <p:tav tm="0">
                                          <p:val>
                                            <p:fltVal val="0"/>
                                          </p:val>
                                        </p:tav>
                                        <p:tav tm="100000">
                                          <p:val>
                                            <p:strVal val="#ppt_h"/>
                                          </p:val>
                                        </p:tav>
                                      </p:tavLst>
                                    </p:anim>
                                    <p:anim calcmode="lin" valueType="num">
                                      <p:cBhvr>
                                        <p:cTn id="48" dur="2000" fill="hold"/>
                                        <p:tgtEl>
                                          <p:spTgt spid="1033"/>
                                        </p:tgtEl>
                                        <p:attrNameLst>
                                          <p:attrName>ppt_w</p:attrName>
                                        </p:attrNameLst>
                                      </p:cBhvr>
                                      <p:tavLst>
                                        <p:tav tm="0">
                                          <p:val>
                                            <p:fltVal val="0"/>
                                          </p:val>
                                        </p:tav>
                                        <p:tav tm="100000">
                                          <p:val>
                                            <p:strVal val="#ppt_w"/>
                                          </p:val>
                                        </p:tav>
                                      </p:tavLst>
                                    </p:anim>
                                  </p:childTnLst>
                                </p:cTn>
                              </p:par>
                              <p:par>
                                <p:cTn id="49" presetID="10" presetClass="exit" presetSubtype="0" fill="hold" nodeType="withEffect">
                                  <p:stCondLst>
                                    <p:cond delay="0"/>
                                  </p:stCondLst>
                                  <p:childTnLst>
                                    <p:animEffect transition="out" filter="fade">
                                      <p:cBhvr>
                                        <p:cTn id="50" dur="2000"/>
                                        <p:tgtEl>
                                          <p:spTgt spid="1031"/>
                                        </p:tgtEl>
                                      </p:cBhvr>
                                    </p:animEffect>
                                    <p:set>
                                      <p:cBhvr>
                                        <p:cTn id="51" dur="1" fill="hold">
                                          <p:stCondLst>
                                            <p:cond delay="1999"/>
                                          </p:stCondLst>
                                        </p:cTn>
                                        <p:tgtEl>
                                          <p:spTgt spid="1031"/>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2000"/>
                                        <p:tgtEl>
                                          <p:spTgt spid="1030"/>
                                        </p:tgtEl>
                                      </p:cBhvr>
                                    </p:animEffect>
                                    <p:set>
                                      <p:cBhvr>
                                        <p:cTn id="54" dur="1" fill="hold">
                                          <p:stCondLst>
                                            <p:cond delay="1999"/>
                                          </p:stCondLst>
                                        </p:cTn>
                                        <p:tgtEl>
                                          <p:spTgt spid="1030"/>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2000"/>
                                        <p:tgtEl>
                                          <p:spTgt spid="1032"/>
                                        </p:tgtEl>
                                      </p:cBhvr>
                                    </p:animEffect>
                                    <p:set>
                                      <p:cBhvr>
                                        <p:cTn id="57" dur="1" fill="hold">
                                          <p:stCondLst>
                                            <p:cond delay="1999"/>
                                          </p:stCondLst>
                                        </p:cTn>
                                        <p:tgtEl>
                                          <p:spTgt spid="1032"/>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2000"/>
                                        <p:tgtEl>
                                          <p:spTgt spid="1027"/>
                                        </p:tgtEl>
                                      </p:cBhvr>
                                    </p:animEffect>
                                    <p:set>
                                      <p:cBhvr>
                                        <p:cTn id="60" dur="1" fill="hold">
                                          <p:stCondLst>
                                            <p:cond delay="1999"/>
                                          </p:stCondLst>
                                        </p:cTn>
                                        <p:tgtEl>
                                          <p:spTgt spid="1027"/>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2000"/>
                                        <p:tgtEl>
                                          <p:spTgt spid="1028"/>
                                        </p:tgtEl>
                                      </p:cBhvr>
                                    </p:animEffect>
                                    <p:set>
                                      <p:cBhvr>
                                        <p:cTn id="63" dur="1" fill="hold">
                                          <p:stCondLst>
                                            <p:cond delay="1999"/>
                                          </p:stCondLst>
                                        </p:cTn>
                                        <p:tgtEl>
                                          <p:spTgt spid="1028"/>
                                        </p:tgtEl>
                                        <p:attrNameLst>
                                          <p:attrName>style.visibility</p:attrName>
                                        </p:attrNameLst>
                                      </p:cBhvr>
                                      <p:to>
                                        <p:strVal val="hidden"/>
                                      </p:to>
                                    </p:set>
                                  </p:childTnLst>
                                </p:cTn>
                              </p:par>
                            </p:childTnLst>
                          </p:cTn>
                        </p:par>
                        <p:par>
                          <p:cTn id="64" fill="hold">
                            <p:stCondLst>
                              <p:cond delay="12000"/>
                            </p:stCondLst>
                            <p:childTnLst>
                              <p:par>
                                <p:cTn id="65" presetID="10" presetClass="exit" presetSubtype="0" fill="hold" nodeType="afterEffect">
                                  <p:stCondLst>
                                    <p:cond delay="0"/>
                                  </p:stCondLst>
                                  <p:childTnLst>
                                    <p:animEffect transition="out" filter="fade">
                                      <p:cBhvr>
                                        <p:cTn id="66" dur="2000"/>
                                        <p:tgtEl>
                                          <p:spTgt spid="1033"/>
                                        </p:tgtEl>
                                      </p:cBhvr>
                                    </p:animEffect>
                                    <p:set>
                                      <p:cBhvr>
                                        <p:cTn id="67" dur="1" fill="hold">
                                          <p:stCondLst>
                                            <p:cond delay="1999"/>
                                          </p:stCondLst>
                                        </p:cTn>
                                        <p:tgtEl>
                                          <p:spTgt spid="10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ZoneTexte 4"/>
          <p:cNvSpPr txBox="1">
            <a:spLocks noChangeArrowheads="1"/>
          </p:cNvSpPr>
          <p:nvPr/>
        </p:nvSpPr>
        <p:spPr bwMode="auto">
          <a:xfrm>
            <a:off x="250825" y="3141663"/>
            <a:ext cx="8569325" cy="1200150"/>
          </a:xfrm>
          <a:prstGeom prst="rect">
            <a:avLst/>
          </a:prstGeom>
          <a:solidFill>
            <a:schemeClr val="bg1"/>
          </a:solidFill>
          <a:ln w="9525">
            <a:noFill/>
            <a:miter lim="800000"/>
            <a:headEnd/>
            <a:tailEnd/>
          </a:ln>
        </p:spPr>
        <p:txBody>
          <a:bodyPr>
            <a:spAutoFit/>
          </a:bodyPr>
          <a:lstStyle/>
          <a:p>
            <a:r>
              <a:rPr lang="fr-FR"/>
              <a:t>Coefficient de transmission thermique U d’une façade / Pose collée avec des joints horizontaux de 1mm d’épaisseur :</a:t>
            </a:r>
          </a:p>
          <a:p>
            <a:endParaRPr lang="fr-FR"/>
          </a:p>
          <a:p>
            <a:pPr algn="ctr"/>
            <a:r>
              <a:rPr lang="fr-FR"/>
              <a:t>U = 0.693 W/(m².K)</a:t>
            </a:r>
          </a:p>
        </p:txBody>
      </p:sp>
      <p:sp>
        <p:nvSpPr>
          <p:cNvPr id="17411" name="ZoneTexte 5"/>
          <p:cNvSpPr txBox="1">
            <a:spLocks noChangeArrowheads="1"/>
          </p:cNvSpPr>
          <p:nvPr/>
        </p:nvSpPr>
        <p:spPr bwMode="auto">
          <a:xfrm>
            <a:off x="250825" y="4849813"/>
            <a:ext cx="8569325" cy="307975"/>
          </a:xfrm>
          <a:prstGeom prst="rect">
            <a:avLst/>
          </a:prstGeom>
          <a:noFill/>
          <a:ln w="9525">
            <a:noFill/>
            <a:miter lim="800000"/>
            <a:headEnd/>
            <a:tailEnd/>
          </a:ln>
        </p:spPr>
        <p:txBody>
          <a:bodyPr>
            <a:spAutoFit/>
          </a:bodyPr>
          <a:lstStyle/>
          <a:p>
            <a:pPr algn="ctr"/>
            <a:r>
              <a:rPr lang="fr-FR" sz="1400"/>
              <a:t>Extrait de la note technique du CERIB certifiant les performances thermiques du EasyTherm.</a:t>
            </a:r>
          </a:p>
        </p:txBody>
      </p:sp>
      <p:pic>
        <p:nvPicPr>
          <p:cNvPr id="17412" name="Picture 8" descr="http://img.over-blog.com/500x140/3/90/58/51/ecologie/Science-Technologique/logo-cerib.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195513" y="836613"/>
            <a:ext cx="4752975" cy="1333500"/>
          </a:xfrm>
          <a:prstGeom prst="rect">
            <a:avLst/>
          </a:prstGeom>
          <a:noFill/>
          <a:ln w="9525">
            <a:noFill/>
            <a:miter lim="800000"/>
            <a:headEnd/>
            <a:tailEnd/>
          </a:ln>
        </p:spPr>
      </p:pic>
      <p:pic>
        <p:nvPicPr>
          <p:cNvPr id="17413" name="Picture 10" descr="http://www.hr-infos.fr/actualite/secteur/hotellerie/IMG/jpg/logo_Cofrac.jpg"/>
          <p:cNvPicPr>
            <a:picLocks noChangeAspect="1" noChangeArrowheads="1"/>
          </p:cNvPicPr>
          <p:nvPr/>
        </p:nvPicPr>
        <p:blipFill>
          <a:blip r:embed="rId3" cstate="print">
            <a:clrChange>
              <a:clrFrom>
                <a:srgbClr val="FFFFFF"/>
              </a:clrFrom>
              <a:clrTo>
                <a:srgbClr val="FFFFFF">
                  <a:alpha val="0"/>
                </a:srgbClr>
              </a:clrTo>
            </a:clrChange>
          </a:blip>
          <a:srcRect l="24387" r="26840"/>
          <a:stretch>
            <a:fillRect/>
          </a:stretch>
        </p:blipFill>
        <p:spPr bwMode="auto">
          <a:xfrm>
            <a:off x="7250113" y="5778500"/>
            <a:ext cx="633412" cy="792163"/>
          </a:xfrm>
          <a:prstGeom prst="rect">
            <a:avLst/>
          </a:prstGeom>
          <a:noFill/>
          <a:ln w="9525">
            <a:noFill/>
            <a:miter lim="800000"/>
            <a:headEnd/>
            <a:tailEnd/>
          </a:ln>
        </p:spPr>
      </p:pic>
      <p:sp>
        <p:nvSpPr>
          <p:cNvPr id="17414" name="ZoneTexte 9"/>
          <p:cNvSpPr txBox="1">
            <a:spLocks noChangeArrowheads="1"/>
          </p:cNvSpPr>
          <p:nvPr/>
        </p:nvSpPr>
        <p:spPr bwMode="auto">
          <a:xfrm>
            <a:off x="1258888" y="5732463"/>
            <a:ext cx="6913562" cy="307975"/>
          </a:xfrm>
          <a:prstGeom prst="rect">
            <a:avLst/>
          </a:prstGeom>
          <a:noFill/>
          <a:ln w="9525">
            <a:noFill/>
            <a:miter lim="800000"/>
            <a:headEnd/>
            <a:tailEnd/>
          </a:ln>
        </p:spPr>
        <p:txBody>
          <a:bodyPr>
            <a:spAutoFit/>
          </a:bodyPr>
          <a:lstStyle/>
          <a:p>
            <a:r>
              <a:rPr lang="fr-FR" sz="1400"/>
              <a:t>Le CERIB est un laboratoire sous la tutelle du ministère de l’industrie agréé              .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3" cstate="print"/>
          <a:srcRect l="3294" t="14342" r="3777" b="15350"/>
          <a:stretch>
            <a:fillRect/>
          </a:stretch>
        </p:blipFill>
        <p:spPr bwMode="auto">
          <a:xfrm>
            <a:off x="2540000" y="2855913"/>
            <a:ext cx="3040063" cy="1295400"/>
          </a:xfrm>
          <a:prstGeom prst="rect">
            <a:avLst/>
          </a:prstGeom>
          <a:noFill/>
          <a:ln w="9525">
            <a:noFill/>
            <a:miter lim="800000"/>
            <a:headEnd/>
            <a:tailEnd/>
          </a:ln>
        </p:spPr>
      </p:pic>
      <p:sp>
        <p:nvSpPr>
          <p:cNvPr id="7" name="Rectangle 1"/>
          <p:cNvSpPr txBox="1">
            <a:spLocks noChangeArrowheads="1"/>
          </p:cNvSpPr>
          <p:nvPr/>
        </p:nvSpPr>
        <p:spPr>
          <a:xfrm>
            <a:off x="285750" y="1285875"/>
            <a:ext cx="2214563" cy="4643438"/>
          </a:xfrm>
          <a:prstGeom prst="rect">
            <a:avLst/>
          </a:prstGeom>
          <a:solidFill>
            <a:schemeClr val="bg1">
              <a:alpha val="48000"/>
            </a:schemeClr>
          </a:solidFill>
          <a:ln/>
        </p:spPr>
        <p:txBody>
          <a:bodyPr lIns="90000" tIns="46800" rIns="90000" bIns="46800" anchor="ctr">
            <a:normAutofit/>
          </a:bodyPr>
          <a:lstStyle/>
          <a:p>
            <a:pPr algn="ctr" fontAlgn="auto">
              <a:spcBef>
                <a:spcPts val="0"/>
              </a:spcBef>
              <a:spcAft>
                <a:spcPts val="0"/>
              </a:spcAft>
              <a:defRPr/>
            </a:pPr>
            <a:r>
              <a:rPr lang="fr-FR" sz="1600" dirty="0">
                <a:latin typeface="+mj-lt"/>
                <a:ea typeface="+mj-ea"/>
                <a:cs typeface="+mj-cs"/>
              </a:rPr>
              <a:t>Le produit </a:t>
            </a:r>
            <a:r>
              <a:rPr lang="fr-FR" sz="1600" dirty="0" err="1">
                <a:latin typeface="+mj-lt"/>
                <a:ea typeface="+mj-ea"/>
                <a:cs typeface="+mj-cs"/>
              </a:rPr>
              <a:t>EasyTherm</a:t>
            </a:r>
            <a:r>
              <a:rPr lang="fr-FR" sz="1600" dirty="0">
                <a:latin typeface="+mj-lt"/>
                <a:ea typeface="+mj-ea"/>
                <a:cs typeface="+mj-cs"/>
              </a:rPr>
              <a:t>  à été retenu pour répondre à le demande des constructeurs :</a:t>
            </a:r>
          </a:p>
          <a:p>
            <a:pPr algn="ctr" fontAlgn="auto">
              <a:spcBef>
                <a:spcPts val="0"/>
              </a:spcBef>
              <a:spcAft>
                <a:spcPts val="0"/>
              </a:spcAft>
              <a:defRPr/>
            </a:pPr>
            <a:endParaRPr lang="fr-FR" sz="1600" dirty="0">
              <a:latin typeface="+mj-lt"/>
              <a:ea typeface="+mj-ea"/>
              <a:cs typeface="+mj-cs"/>
            </a:endParaRPr>
          </a:p>
          <a:p>
            <a:pPr algn="ctr" fontAlgn="auto">
              <a:spcBef>
                <a:spcPts val="0"/>
              </a:spcBef>
              <a:spcAft>
                <a:spcPts val="0"/>
              </a:spcAft>
              <a:defRPr/>
            </a:pPr>
            <a:r>
              <a:rPr lang="fr-FR" sz="1600" dirty="0">
                <a:latin typeface="+mj-lt"/>
                <a:ea typeface="+mj-ea"/>
                <a:cs typeface="+mj-cs"/>
              </a:rPr>
              <a:t>Un R supérieur à 1.</a:t>
            </a:r>
          </a:p>
          <a:p>
            <a:pPr algn="ctr" fontAlgn="auto">
              <a:spcBef>
                <a:spcPts val="0"/>
              </a:spcBef>
              <a:spcAft>
                <a:spcPts val="0"/>
              </a:spcAft>
              <a:defRPr/>
            </a:pPr>
            <a:endParaRPr lang="fr-FR" sz="1600" dirty="0">
              <a:latin typeface="+mj-lt"/>
              <a:ea typeface="+mj-ea"/>
              <a:cs typeface="+mj-cs"/>
            </a:endParaRPr>
          </a:p>
          <a:p>
            <a:pPr algn="ctr" fontAlgn="auto">
              <a:spcBef>
                <a:spcPts val="0"/>
              </a:spcBef>
              <a:spcAft>
                <a:spcPts val="0"/>
              </a:spcAft>
              <a:defRPr/>
            </a:pPr>
            <a:r>
              <a:rPr lang="fr-FR" sz="1600" dirty="0">
                <a:latin typeface="+mj-lt"/>
                <a:ea typeface="+mj-ea"/>
                <a:cs typeface="+mj-cs"/>
              </a:rPr>
              <a:t>Pose collée:</a:t>
            </a:r>
          </a:p>
          <a:p>
            <a:pPr algn="ctr" fontAlgn="auto">
              <a:spcBef>
                <a:spcPts val="0"/>
              </a:spcBef>
              <a:spcAft>
                <a:spcPts val="0"/>
              </a:spcAft>
              <a:defRPr/>
            </a:pPr>
            <a:r>
              <a:rPr lang="fr-FR" sz="1600" dirty="0">
                <a:latin typeface="+mj-lt"/>
                <a:ea typeface="+mj-ea"/>
                <a:cs typeface="+mj-cs"/>
              </a:rPr>
              <a:t>Vitesse de pose propreté du chantier.</a:t>
            </a:r>
          </a:p>
          <a:p>
            <a:pPr algn="ctr" fontAlgn="auto">
              <a:spcBef>
                <a:spcPts val="0"/>
              </a:spcBef>
              <a:spcAft>
                <a:spcPts val="0"/>
              </a:spcAft>
              <a:defRPr/>
            </a:pPr>
            <a:endParaRPr lang="fr-FR" sz="1600" dirty="0">
              <a:latin typeface="+mj-lt"/>
              <a:ea typeface="+mj-ea"/>
              <a:cs typeface="+mj-cs"/>
            </a:endParaRPr>
          </a:p>
        </p:txBody>
      </p:sp>
      <p:sp>
        <p:nvSpPr>
          <p:cNvPr id="21" name="Rectangle 1"/>
          <p:cNvSpPr txBox="1">
            <a:spLocks noChangeArrowheads="1"/>
          </p:cNvSpPr>
          <p:nvPr/>
        </p:nvSpPr>
        <p:spPr>
          <a:xfrm>
            <a:off x="1785938" y="214313"/>
            <a:ext cx="5500687" cy="785812"/>
          </a:xfrm>
          <a:prstGeom prst="rect">
            <a:avLst/>
          </a:prstGeom>
          <a:solidFill>
            <a:schemeClr val="bg1">
              <a:alpha val="48000"/>
            </a:schemeClr>
          </a:solidFill>
          <a:ln/>
        </p:spPr>
        <p:txBody>
          <a:bodyPr lIns="90000" tIns="46800" rIns="90000" bIns="46800" anchor="b">
            <a:normAutofit fontScale="82500" lnSpcReduction="20000"/>
          </a:bodyPr>
          <a:lstStyle/>
          <a:p>
            <a:pPr algn="ctr" fontAlgn="auto">
              <a:spcBef>
                <a:spcPts val="0"/>
              </a:spcBef>
              <a:spcAft>
                <a:spcPts val="0"/>
              </a:spcAft>
              <a:defRPr/>
            </a:pPr>
            <a:endParaRPr lang="fr-FR" sz="1000" dirty="0">
              <a:latin typeface="+mj-lt"/>
              <a:ea typeface="+mj-ea"/>
              <a:cs typeface="+mj-cs"/>
            </a:endParaRPr>
          </a:p>
          <a:p>
            <a:pPr algn="ctr" fontAlgn="auto">
              <a:spcBef>
                <a:spcPts val="0"/>
              </a:spcBef>
              <a:spcAft>
                <a:spcPts val="0"/>
              </a:spcAft>
              <a:defRPr/>
            </a:pPr>
            <a:r>
              <a:rPr lang="fr-FR" sz="2800" dirty="0">
                <a:latin typeface="Arial"/>
                <a:ea typeface="ＭＳ Ｐゴシック" charset="-128"/>
                <a:cs typeface="Arial"/>
              </a:rPr>
              <a:t>Un produit au cœur des besoins des constructeurs.</a:t>
            </a:r>
            <a:endParaRPr lang="en-GB" sz="1600" dirty="0">
              <a:latin typeface="+mj-lt"/>
              <a:ea typeface="+mj-ea"/>
              <a:cs typeface="+mj-cs"/>
            </a:endParaRPr>
          </a:p>
        </p:txBody>
      </p:sp>
      <p:sp>
        <p:nvSpPr>
          <p:cNvPr id="26" name="Rectangle 25"/>
          <p:cNvSpPr/>
          <p:nvPr/>
        </p:nvSpPr>
        <p:spPr>
          <a:xfrm>
            <a:off x="2850765" y="3005736"/>
            <a:ext cx="2351927"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fr-FR"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ea typeface="ＭＳ Ｐゴシック" charset="-128"/>
                <a:cs typeface="+mn-cs"/>
              </a:rPr>
              <a:t>R =1,44</a:t>
            </a:r>
          </a:p>
        </p:txBody>
      </p:sp>
      <p:sp>
        <p:nvSpPr>
          <p:cNvPr id="13" name="ZoneTexte 12"/>
          <p:cNvSpPr txBox="1">
            <a:spLocks noChangeArrowheads="1"/>
          </p:cNvSpPr>
          <p:nvPr/>
        </p:nvSpPr>
        <p:spPr bwMode="auto">
          <a:xfrm>
            <a:off x="2500313" y="4673600"/>
            <a:ext cx="6643687" cy="1446213"/>
          </a:xfrm>
          <a:prstGeom prst="rect">
            <a:avLst/>
          </a:prstGeom>
          <a:noFill/>
          <a:ln w="9525">
            <a:noFill/>
            <a:miter lim="800000"/>
            <a:headEnd/>
            <a:tailEnd/>
          </a:ln>
        </p:spPr>
        <p:txBody>
          <a:bodyPr>
            <a:spAutoFit/>
          </a:bodyPr>
          <a:lstStyle/>
          <a:p>
            <a:pPr algn="ctr"/>
            <a:r>
              <a:rPr lang="fr-FR" sz="4400" b="1">
                <a:latin typeface="Calibri" pitchFamily="34" charset="0"/>
              </a:rPr>
              <a:t>20 cm </a:t>
            </a:r>
          </a:p>
          <a:p>
            <a:pPr algn="ctr"/>
            <a:r>
              <a:rPr lang="fr-FR" sz="4400" b="1">
                <a:latin typeface="Calibri" pitchFamily="34" charset="0"/>
              </a:rPr>
              <a:t>5  alvéoles d’air.</a:t>
            </a:r>
          </a:p>
        </p:txBody>
      </p:sp>
      <p:pic>
        <p:nvPicPr>
          <p:cNvPr id="18439" name="Image 16" descr="logo easytherm une.jpg"/>
          <p:cNvPicPr>
            <a:picLocks noChangeAspect="1"/>
          </p:cNvPicPr>
          <p:nvPr/>
        </p:nvPicPr>
        <p:blipFill>
          <a:blip r:embed="rId4" cstate="print">
            <a:clrChange>
              <a:clrFrom>
                <a:srgbClr val="FFFFFE"/>
              </a:clrFrom>
              <a:clrTo>
                <a:srgbClr val="FFFFFE">
                  <a:alpha val="0"/>
                </a:srgbClr>
              </a:clrTo>
            </a:clrChange>
          </a:blip>
          <a:srcRect/>
          <a:stretch>
            <a:fillRect/>
          </a:stretch>
        </p:blipFill>
        <p:spPr bwMode="auto">
          <a:xfrm>
            <a:off x="4545013" y="1196975"/>
            <a:ext cx="2547937" cy="1660525"/>
          </a:xfrm>
          <a:prstGeom prst="rect">
            <a:avLst/>
          </a:prstGeom>
          <a:noFill/>
          <a:ln w="9525">
            <a:noFill/>
            <a:miter lim="800000"/>
            <a:headEnd/>
            <a:tailEnd/>
          </a:ln>
        </p:spPr>
      </p:pic>
      <p:pic>
        <p:nvPicPr>
          <p:cNvPr id="18440" name="Picture 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5927725" y="2844800"/>
            <a:ext cx="3024188" cy="132080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lide(fromBottom)">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Vincent\Documents\EasyTherm\images\20100915 EasyTherm nouvelles images V4\205-ver-75b_dessus.tif"/>
          <p:cNvPicPr>
            <a:picLocks noChangeAspect="1" noChangeArrowheads="1"/>
          </p:cNvPicPr>
          <p:nvPr/>
        </p:nvPicPr>
        <p:blipFill>
          <a:blip r:embed="rId3" cstate="print"/>
          <a:srcRect t="15195" r="3360" b="10030"/>
          <a:stretch>
            <a:fillRect/>
          </a:stretch>
        </p:blipFill>
        <p:spPr bwMode="auto">
          <a:xfrm>
            <a:off x="2714625" y="2249488"/>
            <a:ext cx="5334000" cy="2322512"/>
          </a:xfrm>
          <a:prstGeom prst="rect">
            <a:avLst/>
          </a:prstGeom>
          <a:noFill/>
          <a:ln w="9525">
            <a:noFill/>
            <a:miter lim="800000"/>
            <a:headEnd/>
            <a:tailEnd/>
          </a:ln>
        </p:spPr>
      </p:pic>
      <p:sp>
        <p:nvSpPr>
          <p:cNvPr id="5" name="Rectangle 1"/>
          <p:cNvSpPr txBox="1">
            <a:spLocks noChangeArrowheads="1"/>
          </p:cNvSpPr>
          <p:nvPr/>
        </p:nvSpPr>
        <p:spPr>
          <a:xfrm>
            <a:off x="285750" y="1928813"/>
            <a:ext cx="1857375" cy="4143375"/>
          </a:xfrm>
          <a:prstGeom prst="rect">
            <a:avLst/>
          </a:prstGeom>
          <a:solidFill>
            <a:schemeClr val="bg1">
              <a:alpha val="48000"/>
            </a:schemeClr>
          </a:solidFill>
          <a:ln/>
        </p:spPr>
        <p:txBody>
          <a:bodyPr lIns="90000" tIns="46800" rIns="90000" bIns="46800" anchor="ctr"/>
          <a:lstStyle/>
          <a:p>
            <a:pPr algn="ctr" fontAlgn="auto">
              <a:spcBef>
                <a:spcPts val="0"/>
              </a:spcBef>
              <a:spcAft>
                <a:spcPts val="0"/>
              </a:spcAft>
              <a:defRPr/>
            </a:pPr>
            <a:endParaRPr lang="fr-FR" sz="1400" dirty="0">
              <a:latin typeface="+mj-lt"/>
              <a:ea typeface="+mj-ea"/>
              <a:cs typeface="+mj-cs"/>
            </a:endParaRPr>
          </a:p>
          <a:p>
            <a:pPr algn="ctr" fontAlgn="auto">
              <a:spcBef>
                <a:spcPts val="0"/>
              </a:spcBef>
              <a:spcAft>
                <a:spcPts val="0"/>
              </a:spcAft>
              <a:defRPr/>
            </a:pPr>
            <a:r>
              <a:rPr lang="fr-FR" sz="1400" dirty="0">
                <a:latin typeface="+mj-lt"/>
                <a:ea typeface="+mj-ea"/>
                <a:cs typeface="+mj-cs"/>
              </a:rPr>
              <a:t>L’ensemble des calculs ont été réalisés pour un bloc de </a:t>
            </a:r>
          </a:p>
          <a:p>
            <a:pPr algn="ctr" fontAlgn="auto">
              <a:spcBef>
                <a:spcPts val="0"/>
              </a:spcBef>
              <a:spcAft>
                <a:spcPts val="0"/>
              </a:spcAft>
              <a:defRPr/>
            </a:pPr>
            <a:r>
              <a:rPr lang="fr-FR" sz="1400" dirty="0">
                <a:latin typeface="+mj-lt"/>
                <a:ea typeface="+mj-ea"/>
                <a:cs typeface="+mj-cs"/>
              </a:rPr>
              <a:t>200x200x500</a:t>
            </a:r>
          </a:p>
          <a:p>
            <a:pPr algn="ctr" fontAlgn="auto">
              <a:spcBef>
                <a:spcPts val="0"/>
              </a:spcBef>
              <a:spcAft>
                <a:spcPts val="0"/>
              </a:spcAft>
              <a:defRPr/>
            </a:pPr>
            <a:endParaRPr lang="fr-FR" sz="1400" dirty="0">
              <a:latin typeface="+mj-lt"/>
              <a:ea typeface="+mj-ea"/>
              <a:cs typeface="+mj-cs"/>
            </a:endParaRPr>
          </a:p>
          <a:p>
            <a:pPr algn="ctr" fontAlgn="auto">
              <a:spcBef>
                <a:spcPts val="0"/>
              </a:spcBef>
              <a:spcAft>
                <a:spcPts val="0"/>
              </a:spcAft>
              <a:defRPr/>
            </a:pPr>
            <a:r>
              <a:rPr lang="fr-FR" sz="1400" dirty="0">
                <a:latin typeface="+mj-lt"/>
                <a:ea typeface="+mj-ea"/>
                <a:cs typeface="+mj-cs"/>
              </a:rPr>
              <a:t>10 blocs au M²</a:t>
            </a:r>
          </a:p>
          <a:p>
            <a:pPr algn="ctr" fontAlgn="auto">
              <a:spcBef>
                <a:spcPts val="0"/>
              </a:spcBef>
              <a:spcAft>
                <a:spcPts val="0"/>
              </a:spcAft>
              <a:defRPr/>
            </a:pPr>
            <a:endParaRPr lang="fr-FR" sz="1400" dirty="0">
              <a:latin typeface="+mj-lt"/>
              <a:ea typeface="+mj-ea"/>
              <a:cs typeface="+mj-cs"/>
            </a:endParaRPr>
          </a:p>
          <a:p>
            <a:pPr algn="ctr" fontAlgn="auto">
              <a:spcBef>
                <a:spcPts val="0"/>
              </a:spcBef>
              <a:spcAft>
                <a:spcPts val="0"/>
              </a:spcAft>
              <a:defRPr/>
            </a:pPr>
            <a:r>
              <a:rPr lang="fr-FR" sz="1400" dirty="0">
                <a:latin typeface="+mj-lt"/>
                <a:ea typeface="+mj-ea"/>
                <a:cs typeface="+mj-cs"/>
              </a:rPr>
              <a:t>12.5 kg / pièce</a:t>
            </a:r>
          </a:p>
          <a:p>
            <a:pPr algn="ctr" fontAlgn="auto">
              <a:spcBef>
                <a:spcPts val="0"/>
              </a:spcBef>
              <a:spcAft>
                <a:spcPts val="0"/>
              </a:spcAft>
              <a:defRPr/>
            </a:pPr>
            <a:endParaRPr lang="fr-FR" sz="1400" dirty="0">
              <a:latin typeface="+mj-lt"/>
              <a:ea typeface="+mj-ea"/>
              <a:cs typeface="+mj-cs"/>
            </a:endParaRPr>
          </a:p>
          <a:p>
            <a:pPr algn="ctr" fontAlgn="auto">
              <a:spcBef>
                <a:spcPts val="0"/>
              </a:spcBef>
              <a:spcAft>
                <a:spcPts val="0"/>
              </a:spcAft>
              <a:defRPr/>
            </a:pPr>
            <a:r>
              <a:rPr lang="fr-FR" sz="1400" dirty="0">
                <a:latin typeface="+mj-lt"/>
                <a:ea typeface="+mj-ea"/>
                <a:cs typeface="+mj-cs"/>
              </a:rPr>
              <a:t>70 pièces / palette.</a:t>
            </a:r>
          </a:p>
          <a:p>
            <a:pPr algn="ctr" fontAlgn="auto">
              <a:spcBef>
                <a:spcPts val="0"/>
              </a:spcBef>
              <a:spcAft>
                <a:spcPts val="0"/>
              </a:spcAft>
              <a:defRPr/>
            </a:pPr>
            <a:endParaRPr lang="fr-FR" sz="1400" dirty="0">
              <a:latin typeface="+mj-lt"/>
              <a:ea typeface="+mj-ea"/>
              <a:cs typeface="+mj-cs"/>
            </a:endParaRPr>
          </a:p>
          <a:p>
            <a:pPr algn="ctr" fontAlgn="auto">
              <a:spcBef>
                <a:spcPts val="0"/>
              </a:spcBef>
              <a:spcAft>
                <a:spcPts val="0"/>
              </a:spcAft>
              <a:defRPr/>
            </a:pPr>
            <a:r>
              <a:rPr lang="fr-FR" sz="1400" dirty="0">
                <a:latin typeface="+mj-lt"/>
                <a:ea typeface="+mj-ea"/>
                <a:cs typeface="+mj-cs"/>
              </a:rPr>
              <a:t>Comme tous types de blocs, il est réalisable en maxi.</a:t>
            </a:r>
          </a:p>
          <a:p>
            <a:pPr algn="ctr" fontAlgn="auto">
              <a:spcBef>
                <a:spcPts val="0"/>
              </a:spcBef>
              <a:spcAft>
                <a:spcPts val="0"/>
              </a:spcAft>
              <a:defRPr/>
            </a:pPr>
            <a:endParaRPr lang="en-GB" sz="1400" dirty="0">
              <a:latin typeface="+mj-lt"/>
              <a:ea typeface="+mj-ea"/>
              <a:cs typeface="+mj-cs"/>
            </a:endParaRPr>
          </a:p>
        </p:txBody>
      </p:sp>
      <p:sp>
        <p:nvSpPr>
          <p:cNvPr id="15" name="Rectangle 1"/>
          <p:cNvSpPr txBox="1">
            <a:spLocks noChangeArrowheads="1"/>
          </p:cNvSpPr>
          <p:nvPr/>
        </p:nvSpPr>
        <p:spPr>
          <a:xfrm>
            <a:off x="1785938" y="214313"/>
            <a:ext cx="5500687" cy="785812"/>
          </a:xfrm>
          <a:prstGeom prst="rect">
            <a:avLst/>
          </a:prstGeom>
          <a:solidFill>
            <a:schemeClr val="bg1">
              <a:alpha val="48000"/>
            </a:schemeClr>
          </a:solidFill>
          <a:ln/>
        </p:spPr>
        <p:txBody>
          <a:bodyPr lIns="90000" tIns="46800" rIns="90000" bIns="46800" anchor="b">
            <a:normAutofit fontScale="82500" lnSpcReduction="20000"/>
          </a:bodyPr>
          <a:lstStyle/>
          <a:p>
            <a:pPr algn="ctr" fontAlgn="auto">
              <a:spcBef>
                <a:spcPts val="0"/>
              </a:spcBef>
              <a:spcAft>
                <a:spcPts val="0"/>
              </a:spcAft>
              <a:defRPr/>
            </a:pPr>
            <a:endParaRPr lang="fr-FR" sz="1000" dirty="0">
              <a:latin typeface="+mj-lt"/>
              <a:ea typeface="+mj-ea"/>
              <a:cs typeface="+mj-cs"/>
            </a:endParaRPr>
          </a:p>
          <a:p>
            <a:pPr algn="ctr" fontAlgn="auto">
              <a:spcBef>
                <a:spcPts val="0"/>
              </a:spcBef>
              <a:spcAft>
                <a:spcPts val="0"/>
              </a:spcAft>
              <a:defRPr/>
            </a:pPr>
            <a:r>
              <a:rPr lang="fr-FR" sz="2800" dirty="0">
                <a:latin typeface="Arial"/>
                <a:ea typeface="ＭＳ Ｐゴシック" charset="-128"/>
                <a:cs typeface="Arial"/>
              </a:rPr>
              <a:t>Un produit au cœur des besoins des constructeurs.</a:t>
            </a:r>
            <a:endParaRPr lang="en-GB" sz="1600" dirty="0">
              <a:latin typeface="+mj-lt"/>
              <a:ea typeface="+mj-ea"/>
              <a:cs typeface="+mj-cs"/>
            </a:endParaRPr>
          </a:p>
        </p:txBody>
      </p:sp>
      <p:sp>
        <p:nvSpPr>
          <p:cNvPr id="7" name="Rectangle 6"/>
          <p:cNvSpPr/>
          <p:nvPr/>
        </p:nvSpPr>
        <p:spPr>
          <a:xfrm>
            <a:off x="2843808" y="2641600"/>
            <a:ext cx="5328592" cy="1569660"/>
          </a:xfrm>
          <a:prstGeom prst="rect">
            <a:avLst/>
          </a:prstGeom>
          <a:noFill/>
        </p:spPr>
        <p:txBody>
          <a:bodyPr wrap="square" anchor="ctr">
            <a:spAutoFit/>
            <a:scene3d>
              <a:camera prst="orthographicFront"/>
              <a:lightRig rig="soft" dir="t"/>
            </a:scene3d>
            <a:sp3d extrusionH="57150" contourW="12700" prstMaterial="metal">
              <a:bevelT w="38100" h="38100"/>
              <a:extrusionClr>
                <a:srgbClr val="33CC33"/>
              </a:extrusionClr>
              <a:contourClr>
                <a:srgbClr val="003300"/>
              </a:contourClr>
            </a:sp3d>
          </a:bodyPr>
          <a:lstStyle/>
          <a:p>
            <a:pPr algn="ctr" fontAlgn="auto">
              <a:spcBef>
                <a:spcPts val="0"/>
              </a:spcBef>
              <a:spcAft>
                <a:spcPts val="0"/>
              </a:spcAft>
              <a:defRPr/>
            </a:pPr>
            <a:r>
              <a:rPr lang="fr-FR" sz="9600" dirty="0">
                <a:ln w="10160">
                  <a:solidFill>
                    <a:srgbClr val="003300"/>
                  </a:solidFill>
                  <a:prstDash val="solid"/>
                </a:ln>
                <a:solidFill>
                  <a:srgbClr val="CEF4CC"/>
                </a:solidFill>
                <a:effectLst>
                  <a:outerShdw dir="5400000" sx="83000" sy="83000" rotWithShape="0">
                    <a:srgbClr val="008000">
                      <a:alpha val="36000"/>
                    </a:srgbClr>
                  </a:outerShdw>
                </a:effectLst>
                <a:latin typeface="+mn-lt"/>
                <a:ea typeface="ＭＳ Ｐゴシック" charset="-128"/>
                <a:cs typeface="+mn-cs"/>
              </a:rPr>
              <a:t>L </a:t>
            </a:r>
            <a:r>
              <a:rPr lang="fr-FR" sz="9600" dirty="0" smtClean="0">
                <a:ln w="10160">
                  <a:solidFill>
                    <a:srgbClr val="003300"/>
                  </a:solidFill>
                  <a:prstDash val="solid"/>
                </a:ln>
                <a:solidFill>
                  <a:srgbClr val="CEF4CC"/>
                </a:solidFill>
                <a:effectLst>
                  <a:outerShdw dir="5400000" sx="83000" sy="83000" rotWithShape="0">
                    <a:srgbClr val="008000">
                      <a:alpha val="36000"/>
                    </a:srgbClr>
                  </a:outerShdw>
                </a:effectLst>
                <a:latin typeface="+mn-lt"/>
                <a:ea typeface="ＭＳ Ｐゴシック" charset="-128"/>
                <a:cs typeface="+mn-cs"/>
              </a:rPr>
              <a:t>40   L 60</a:t>
            </a:r>
            <a:endParaRPr lang="fr-FR" sz="9600" dirty="0">
              <a:ln w="10160">
                <a:solidFill>
                  <a:srgbClr val="003300"/>
                </a:solidFill>
                <a:prstDash val="solid"/>
              </a:ln>
              <a:solidFill>
                <a:srgbClr val="CEF4CC"/>
              </a:solidFill>
              <a:effectLst>
                <a:outerShdw dir="5400000" sx="83000" sy="83000" rotWithShape="0">
                  <a:srgbClr val="008000">
                    <a:alpha val="36000"/>
                  </a:srgbClr>
                </a:outerShdw>
              </a:effectLst>
              <a:latin typeface="+mn-lt"/>
              <a:ea typeface="ＭＳ Ｐゴシック" charset="-128"/>
              <a:cs typeface="+mn-cs"/>
            </a:endParaRPr>
          </a:p>
        </p:txBody>
      </p:sp>
      <p:sp>
        <p:nvSpPr>
          <p:cNvPr id="19462" name="ZoneTexte 5"/>
          <p:cNvSpPr txBox="1">
            <a:spLocks noChangeArrowheads="1"/>
          </p:cNvSpPr>
          <p:nvPr/>
        </p:nvSpPr>
        <p:spPr bwMode="auto">
          <a:xfrm>
            <a:off x="2714625" y="4572000"/>
            <a:ext cx="5572125" cy="923330"/>
          </a:xfrm>
          <a:prstGeom prst="rect">
            <a:avLst/>
          </a:prstGeom>
          <a:noFill/>
          <a:ln w="9525">
            <a:noFill/>
            <a:miter lim="800000"/>
            <a:headEnd/>
            <a:tailEnd/>
          </a:ln>
        </p:spPr>
        <p:txBody>
          <a:bodyPr>
            <a:spAutoFit/>
          </a:bodyPr>
          <a:lstStyle/>
          <a:p>
            <a:pPr algn="ctr"/>
            <a:r>
              <a:rPr lang="fr-FR" dirty="0" smtClean="0">
                <a:latin typeface="Calibri" pitchFamily="34" charset="0"/>
              </a:rPr>
              <a:t>Des caractéristiques identiques à un bloc B40 ou B 60</a:t>
            </a:r>
            <a:endParaRPr lang="fr-FR" dirty="0">
              <a:latin typeface="Calibri" pitchFamily="34" charset="0"/>
            </a:endParaRPr>
          </a:p>
          <a:p>
            <a:pPr algn="ctr"/>
            <a:r>
              <a:rPr lang="fr-FR" dirty="0">
                <a:latin typeface="Calibri" pitchFamily="34" charset="0"/>
              </a:rPr>
              <a:t>La lettre L signale l’emploi d’un matériau léger.</a:t>
            </a:r>
          </a:p>
          <a:p>
            <a:pPr algn="ctr"/>
            <a:endParaRPr lang="fr-FR" dirty="0">
              <a:latin typeface="Calibri"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nodeType="with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set>
                                      <p:cBhvr>
                                        <p:cTn id="7" dur="455" fill="hold">
                                          <p:stCondLst>
                                            <p:cond delay="0"/>
                                          </p:stCondLst>
                                        </p:cTn>
                                        <p:tgtEl>
                                          <p:spTgt spid="7"/>
                                        </p:tgtEl>
                                        <p:attrNameLst>
                                          <p:attrName>style.rotation</p:attrName>
                                        </p:attrNameLst>
                                      </p:cBhvr>
                                      <p:to>
                                        <p:strVal val="-45.0"/>
                                      </p:to>
                                    </p:set>
                                    <p:anim calcmode="lin" valueType="num">
                                      <p:cBhvr>
                                        <p:cTn id="8" dur="455" fill="hold">
                                          <p:stCondLst>
                                            <p:cond delay="455"/>
                                          </p:stCondLst>
                                        </p:cTn>
                                        <p:tgtEl>
                                          <p:spTgt spid="7"/>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7"/>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7"/>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7"/>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t="7953" r="51251" b="29559"/>
          <a:stretch>
            <a:fillRect/>
          </a:stretch>
        </p:blipFill>
        <p:spPr bwMode="auto">
          <a:xfrm>
            <a:off x="3355975" y="1289050"/>
            <a:ext cx="4930775" cy="4675188"/>
          </a:xfrm>
          <a:prstGeom prst="rect">
            <a:avLst/>
          </a:prstGeom>
          <a:noFill/>
          <a:ln w="9525">
            <a:noFill/>
            <a:miter lim="800000"/>
            <a:headEnd/>
            <a:tailEnd/>
          </a:ln>
          <a:effectLst>
            <a:outerShdw blurRad="50800" dist="50800" dir="5400000" algn="ctr" rotWithShape="0">
              <a:srgbClr val="000000"/>
            </a:outerShdw>
          </a:effectLst>
        </p:spPr>
      </p:pic>
      <p:sp>
        <p:nvSpPr>
          <p:cNvPr id="4" name="Rectangle 1"/>
          <p:cNvSpPr txBox="1">
            <a:spLocks noChangeArrowheads="1"/>
          </p:cNvSpPr>
          <p:nvPr/>
        </p:nvSpPr>
        <p:spPr>
          <a:xfrm>
            <a:off x="285750" y="1357313"/>
            <a:ext cx="2214563" cy="4643437"/>
          </a:xfrm>
          <a:prstGeom prst="rect">
            <a:avLst/>
          </a:prstGeom>
          <a:solidFill>
            <a:schemeClr val="bg1">
              <a:alpha val="48000"/>
            </a:schemeClr>
          </a:solidFill>
          <a:ln/>
        </p:spPr>
        <p:txBody>
          <a:bodyPr lIns="90000" tIns="46800" rIns="90000" bIns="46800" anchor="ctr">
            <a:normAutofit/>
          </a:bodyPr>
          <a:lstStyle/>
          <a:p>
            <a:pPr algn="ctr" fontAlgn="auto">
              <a:spcBef>
                <a:spcPts val="0"/>
              </a:spcBef>
              <a:spcAft>
                <a:spcPts val="0"/>
              </a:spcAft>
              <a:defRPr/>
            </a:pPr>
            <a:r>
              <a:rPr lang="fr-FR" sz="1600" dirty="0">
                <a:latin typeface="+mj-lt"/>
                <a:ea typeface="+mj-ea"/>
                <a:cs typeface="+mj-cs"/>
              </a:rPr>
              <a:t>EasyTherm est L40 c’est-à-dire qu’il répond aux futures normes sismiques sans modification du produit tant dans son dessin que dans ses performances thermiques.</a:t>
            </a:r>
          </a:p>
          <a:p>
            <a:pPr algn="ctr" fontAlgn="auto">
              <a:spcBef>
                <a:spcPts val="0"/>
              </a:spcBef>
              <a:spcAft>
                <a:spcPts val="0"/>
              </a:spcAft>
              <a:defRPr/>
            </a:pPr>
            <a:endParaRPr lang="fr-FR" sz="1600" dirty="0">
              <a:latin typeface="+mj-lt"/>
              <a:ea typeface="+mj-ea"/>
              <a:cs typeface="+mj-cs"/>
            </a:endParaRPr>
          </a:p>
          <a:p>
            <a:pPr algn="ctr" fontAlgn="auto">
              <a:spcBef>
                <a:spcPts val="0"/>
              </a:spcBef>
              <a:spcAft>
                <a:spcPts val="0"/>
              </a:spcAft>
              <a:defRPr/>
            </a:pPr>
            <a:r>
              <a:rPr lang="fr-FR" sz="1600" dirty="0">
                <a:latin typeface="+mj-lt"/>
                <a:ea typeface="+mj-ea"/>
                <a:cs typeface="+mj-cs"/>
              </a:rPr>
              <a:t>EasyTherm  est également disponible en L60.</a:t>
            </a:r>
          </a:p>
          <a:p>
            <a:pPr algn="ctr" fontAlgn="auto">
              <a:spcBef>
                <a:spcPts val="0"/>
              </a:spcBef>
              <a:spcAft>
                <a:spcPts val="0"/>
              </a:spcAft>
              <a:defRPr/>
            </a:pPr>
            <a:endParaRPr lang="fr-FR" sz="2000" dirty="0">
              <a:latin typeface="+mj-lt"/>
              <a:ea typeface="+mj-ea"/>
              <a:cs typeface="+mj-cs"/>
            </a:endParaRPr>
          </a:p>
        </p:txBody>
      </p:sp>
      <p:sp>
        <p:nvSpPr>
          <p:cNvPr id="6" name="Rectangle 1"/>
          <p:cNvSpPr txBox="1">
            <a:spLocks noChangeArrowheads="1"/>
          </p:cNvSpPr>
          <p:nvPr/>
        </p:nvSpPr>
        <p:spPr>
          <a:xfrm>
            <a:off x="1785938" y="214313"/>
            <a:ext cx="5500687" cy="785812"/>
          </a:xfrm>
          <a:prstGeom prst="rect">
            <a:avLst/>
          </a:prstGeom>
          <a:solidFill>
            <a:schemeClr val="bg1">
              <a:alpha val="48000"/>
            </a:schemeClr>
          </a:solidFill>
          <a:ln/>
        </p:spPr>
        <p:txBody>
          <a:bodyPr lIns="90000" tIns="46800" rIns="90000" bIns="46800" anchor="b">
            <a:normAutofit fontScale="82500" lnSpcReduction="20000"/>
          </a:bodyPr>
          <a:lstStyle/>
          <a:p>
            <a:pPr algn="ctr" fontAlgn="auto">
              <a:spcBef>
                <a:spcPts val="0"/>
              </a:spcBef>
              <a:spcAft>
                <a:spcPts val="0"/>
              </a:spcAft>
              <a:defRPr/>
            </a:pPr>
            <a:endParaRPr lang="fr-FR" sz="1000" dirty="0">
              <a:latin typeface="+mj-lt"/>
              <a:ea typeface="+mj-ea"/>
              <a:cs typeface="+mj-cs"/>
            </a:endParaRPr>
          </a:p>
          <a:p>
            <a:pPr algn="ctr" fontAlgn="auto">
              <a:spcBef>
                <a:spcPts val="0"/>
              </a:spcBef>
              <a:spcAft>
                <a:spcPts val="0"/>
              </a:spcAft>
              <a:defRPr/>
            </a:pPr>
            <a:r>
              <a:rPr lang="fr-FR" sz="2800" dirty="0">
                <a:latin typeface="Arial"/>
                <a:ea typeface="ＭＳ Ｐゴシック" charset="-128"/>
                <a:cs typeface="Arial"/>
              </a:rPr>
              <a:t>Un produit au cœur des besoins des constructeurs.</a:t>
            </a:r>
            <a:endParaRPr lang="en-GB" sz="1600" dirty="0">
              <a:latin typeface="+mj-lt"/>
              <a:ea typeface="+mj-ea"/>
              <a:cs typeface="+mj-cs"/>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C:\Users\Vincent\Documents\EasyTherm\images\20100915 EasyTherm nouvelles images V4\petites images\dessus V2.tif"/>
          <p:cNvPicPr>
            <a:picLocks noChangeAspect="1" noChangeArrowheads="1"/>
          </p:cNvPicPr>
          <p:nvPr/>
        </p:nvPicPr>
        <p:blipFill>
          <a:blip r:embed="rId3" cstate="print"/>
          <a:srcRect l="3964" t="14986" r="3716" b="11642"/>
          <a:stretch>
            <a:fillRect/>
          </a:stretch>
        </p:blipFill>
        <p:spPr bwMode="auto">
          <a:xfrm>
            <a:off x="2297113" y="2133600"/>
            <a:ext cx="6580187" cy="2946400"/>
          </a:xfrm>
          <a:prstGeom prst="rect">
            <a:avLst/>
          </a:prstGeom>
          <a:noFill/>
          <a:ln w="9525">
            <a:noFill/>
            <a:miter lim="800000"/>
            <a:headEnd/>
            <a:tailEnd/>
          </a:ln>
        </p:spPr>
      </p:pic>
      <p:sp>
        <p:nvSpPr>
          <p:cNvPr id="5" name="Rectangle 1"/>
          <p:cNvSpPr txBox="1">
            <a:spLocks noChangeArrowheads="1"/>
          </p:cNvSpPr>
          <p:nvPr/>
        </p:nvSpPr>
        <p:spPr>
          <a:xfrm>
            <a:off x="285750" y="1928813"/>
            <a:ext cx="1857375" cy="4143375"/>
          </a:xfrm>
          <a:prstGeom prst="rect">
            <a:avLst/>
          </a:prstGeom>
          <a:solidFill>
            <a:schemeClr val="bg1">
              <a:alpha val="48000"/>
            </a:schemeClr>
          </a:solidFill>
          <a:ln/>
        </p:spPr>
        <p:txBody>
          <a:bodyPr lIns="90000" tIns="46800" rIns="90000" bIns="46800" anchor="ctr"/>
          <a:lstStyle/>
          <a:p>
            <a:pPr algn="ctr" fontAlgn="auto">
              <a:spcBef>
                <a:spcPts val="0"/>
              </a:spcBef>
              <a:spcAft>
                <a:spcPts val="0"/>
              </a:spcAft>
              <a:defRPr/>
            </a:pPr>
            <a:endParaRPr lang="fr-FR" sz="1400" dirty="0">
              <a:latin typeface="+mj-lt"/>
              <a:ea typeface="+mj-ea"/>
              <a:cs typeface="+mj-cs"/>
            </a:endParaRPr>
          </a:p>
          <a:p>
            <a:pPr algn="ctr" fontAlgn="auto">
              <a:spcBef>
                <a:spcPts val="0"/>
              </a:spcBef>
              <a:spcAft>
                <a:spcPts val="0"/>
              </a:spcAft>
              <a:defRPr/>
            </a:pPr>
            <a:r>
              <a:rPr lang="en-GB" sz="1400" dirty="0">
                <a:latin typeface="+mj-lt"/>
                <a:ea typeface="+mj-ea"/>
                <a:cs typeface="+mj-cs"/>
              </a:rPr>
              <a:t>30 % de gain de temps</a:t>
            </a:r>
          </a:p>
          <a:p>
            <a:pPr algn="ctr" fontAlgn="auto">
              <a:spcBef>
                <a:spcPts val="0"/>
              </a:spcBef>
              <a:spcAft>
                <a:spcPts val="0"/>
              </a:spcAft>
              <a:defRPr/>
            </a:pPr>
            <a:endParaRPr lang="en-GB" sz="1400" dirty="0">
              <a:latin typeface="+mj-lt"/>
              <a:ea typeface="+mj-ea"/>
              <a:cs typeface="+mj-cs"/>
            </a:endParaRPr>
          </a:p>
          <a:p>
            <a:pPr algn="ctr" fontAlgn="auto">
              <a:spcBef>
                <a:spcPts val="0"/>
              </a:spcBef>
              <a:spcAft>
                <a:spcPts val="0"/>
              </a:spcAft>
              <a:defRPr/>
            </a:pPr>
            <a:r>
              <a:rPr lang="en-GB" sz="1400" dirty="0">
                <a:latin typeface="+mj-lt"/>
                <a:ea typeface="+mj-ea"/>
                <a:cs typeface="+mj-cs"/>
              </a:rPr>
              <a:t>Rectitude et </a:t>
            </a:r>
            <a:r>
              <a:rPr lang="en-GB" sz="1400" dirty="0" err="1">
                <a:latin typeface="+mj-lt"/>
                <a:ea typeface="+mj-ea"/>
                <a:cs typeface="+mj-cs"/>
              </a:rPr>
              <a:t>aplom</a:t>
            </a:r>
            <a:r>
              <a:rPr lang="en-GB" sz="1400" dirty="0">
                <a:latin typeface="+mj-lt"/>
                <a:ea typeface="+mj-ea"/>
                <a:cs typeface="+mj-cs"/>
              </a:rPr>
              <a:t>b </a:t>
            </a:r>
            <a:r>
              <a:rPr lang="en-GB" sz="1400" dirty="0" err="1">
                <a:latin typeface="+mj-lt"/>
                <a:ea typeface="+mj-ea"/>
                <a:cs typeface="+mj-cs"/>
              </a:rPr>
              <a:t>d’exception</a:t>
            </a:r>
            <a:endParaRPr lang="en-GB" sz="1400" dirty="0">
              <a:latin typeface="+mj-lt"/>
              <a:ea typeface="+mj-ea"/>
              <a:cs typeface="+mj-cs"/>
            </a:endParaRPr>
          </a:p>
          <a:p>
            <a:pPr algn="ctr" fontAlgn="auto">
              <a:spcBef>
                <a:spcPts val="0"/>
              </a:spcBef>
              <a:spcAft>
                <a:spcPts val="0"/>
              </a:spcAft>
              <a:defRPr/>
            </a:pPr>
            <a:endParaRPr lang="en-GB" sz="1400" dirty="0">
              <a:latin typeface="+mj-lt"/>
              <a:ea typeface="+mj-ea"/>
              <a:cs typeface="+mj-cs"/>
            </a:endParaRPr>
          </a:p>
          <a:p>
            <a:pPr algn="ctr" fontAlgn="auto">
              <a:spcBef>
                <a:spcPts val="0"/>
              </a:spcBef>
              <a:spcAft>
                <a:spcPts val="0"/>
              </a:spcAft>
              <a:defRPr/>
            </a:pPr>
            <a:r>
              <a:rPr lang="en-GB" sz="1400" dirty="0">
                <a:latin typeface="+mj-lt"/>
                <a:ea typeface="+mj-ea"/>
                <a:cs typeface="+mj-cs"/>
              </a:rPr>
              <a:t>Diminution des nuisances du </a:t>
            </a:r>
            <a:r>
              <a:rPr lang="en-GB" sz="1400" dirty="0" err="1">
                <a:latin typeface="+mj-lt"/>
                <a:ea typeface="+mj-ea"/>
                <a:cs typeface="+mj-cs"/>
              </a:rPr>
              <a:t>chantier</a:t>
            </a:r>
            <a:endParaRPr lang="en-GB" sz="1400" dirty="0">
              <a:latin typeface="+mj-lt"/>
              <a:ea typeface="+mj-ea"/>
              <a:cs typeface="+mj-cs"/>
            </a:endParaRPr>
          </a:p>
          <a:p>
            <a:pPr algn="ctr" fontAlgn="auto">
              <a:spcBef>
                <a:spcPts val="0"/>
              </a:spcBef>
              <a:spcAft>
                <a:spcPts val="0"/>
              </a:spcAft>
              <a:defRPr/>
            </a:pPr>
            <a:endParaRPr lang="en-GB" sz="1400" dirty="0">
              <a:latin typeface="+mj-lt"/>
              <a:ea typeface="+mj-ea"/>
              <a:cs typeface="+mj-cs"/>
            </a:endParaRPr>
          </a:p>
          <a:p>
            <a:pPr algn="ctr" fontAlgn="auto">
              <a:spcBef>
                <a:spcPts val="0"/>
              </a:spcBef>
              <a:spcAft>
                <a:spcPts val="0"/>
              </a:spcAft>
              <a:defRPr/>
            </a:pPr>
            <a:r>
              <a:rPr lang="en-GB" sz="1400" dirty="0" err="1">
                <a:latin typeface="+mj-lt"/>
                <a:ea typeface="+mj-ea"/>
                <a:cs typeface="+mj-cs"/>
              </a:rPr>
              <a:t>Economie</a:t>
            </a:r>
            <a:r>
              <a:rPr lang="en-GB" sz="1400" dirty="0">
                <a:latin typeface="+mj-lt"/>
                <a:ea typeface="+mj-ea"/>
                <a:cs typeface="+mj-cs"/>
              </a:rPr>
              <a:t> de main d’oeuvre et de </a:t>
            </a:r>
            <a:r>
              <a:rPr lang="en-GB" sz="1400" dirty="0" err="1">
                <a:latin typeface="+mj-lt"/>
                <a:ea typeface="+mj-ea"/>
                <a:cs typeface="+mj-cs"/>
              </a:rPr>
              <a:t>matière</a:t>
            </a:r>
            <a:r>
              <a:rPr lang="en-GB" sz="1400" dirty="0">
                <a:latin typeface="+mj-lt"/>
                <a:ea typeface="+mj-ea"/>
                <a:cs typeface="+mj-cs"/>
              </a:rPr>
              <a:t>.</a:t>
            </a:r>
            <a:endParaRPr lang="en-GB" sz="400" dirty="0">
              <a:latin typeface="+mj-lt"/>
              <a:ea typeface="+mj-ea"/>
              <a:cs typeface="+mj-cs"/>
            </a:endParaRPr>
          </a:p>
        </p:txBody>
      </p:sp>
      <p:sp>
        <p:nvSpPr>
          <p:cNvPr id="15" name="Rectangle 1"/>
          <p:cNvSpPr txBox="1">
            <a:spLocks noChangeArrowheads="1"/>
          </p:cNvSpPr>
          <p:nvPr/>
        </p:nvSpPr>
        <p:spPr>
          <a:xfrm>
            <a:off x="1785938" y="214313"/>
            <a:ext cx="5500687" cy="785812"/>
          </a:xfrm>
          <a:prstGeom prst="rect">
            <a:avLst/>
          </a:prstGeom>
          <a:solidFill>
            <a:schemeClr val="bg1">
              <a:alpha val="48000"/>
            </a:schemeClr>
          </a:solidFill>
          <a:ln/>
        </p:spPr>
        <p:txBody>
          <a:bodyPr lIns="90000" tIns="46800" rIns="90000" bIns="46800" anchor="b">
            <a:normAutofit fontScale="97500"/>
          </a:bodyPr>
          <a:lstStyle/>
          <a:p>
            <a:pPr algn="ctr" fontAlgn="auto">
              <a:spcBef>
                <a:spcPts val="0"/>
              </a:spcBef>
              <a:spcAft>
                <a:spcPts val="0"/>
              </a:spcAft>
              <a:defRPr/>
            </a:pPr>
            <a:endParaRPr lang="fr-FR" sz="1000" dirty="0">
              <a:latin typeface="+mj-lt"/>
              <a:ea typeface="+mj-ea"/>
              <a:cs typeface="+mj-cs"/>
            </a:endParaRPr>
          </a:p>
          <a:p>
            <a:pPr algn="ctr" fontAlgn="auto">
              <a:spcBef>
                <a:spcPts val="0"/>
              </a:spcBef>
              <a:spcAft>
                <a:spcPts val="0"/>
              </a:spcAft>
              <a:defRPr/>
            </a:pPr>
            <a:r>
              <a:rPr lang="fr-FR" sz="2800" dirty="0">
                <a:latin typeface="Arial"/>
                <a:ea typeface="ＭＳ Ｐゴシック" charset="-128"/>
                <a:cs typeface="Arial"/>
              </a:rPr>
              <a:t>Pose collée</a:t>
            </a:r>
            <a:endParaRPr lang="en-GB" sz="1600" dirty="0">
              <a:latin typeface="+mj-lt"/>
              <a:ea typeface="+mj-ea"/>
              <a:cs typeface="+mj-cs"/>
            </a:endParaRPr>
          </a:p>
        </p:txBody>
      </p:sp>
      <p:sp>
        <p:nvSpPr>
          <p:cNvPr id="16" name="Rectangle 15"/>
          <p:cNvSpPr/>
          <p:nvPr/>
        </p:nvSpPr>
        <p:spPr>
          <a:xfrm>
            <a:off x="3370392" y="1340768"/>
            <a:ext cx="4513976" cy="4370427"/>
          </a:xfrm>
          <a:prstGeom prst="rect">
            <a:avLst/>
          </a:prstGeom>
          <a:noFill/>
        </p:spPr>
        <p:txBody>
          <a:bodyPr anchor="ctr">
            <a:spAutoFit/>
            <a:scene3d>
              <a:camera prst="orthographicFront"/>
              <a:lightRig rig="soft" dir="t"/>
            </a:scene3d>
            <a:sp3d extrusionH="57150" contourW="12700" prstMaterial="metal">
              <a:bevelT w="38100" h="38100"/>
              <a:extrusionClr>
                <a:srgbClr val="33CC33"/>
              </a:extrusionClr>
              <a:contourClr>
                <a:srgbClr val="003300"/>
              </a:contourClr>
            </a:sp3d>
          </a:bodyPr>
          <a:lstStyle/>
          <a:p>
            <a:pPr algn="ctr" fontAlgn="auto">
              <a:spcBef>
                <a:spcPts val="0"/>
              </a:spcBef>
              <a:spcAft>
                <a:spcPts val="0"/>
              </a:spcAft>
              <a:defRPr/>
            </a:pPr>
            <a:r>
              <a:rPr lang="fr-FR" sz="6600" dirty="0">
                <a:ln w="10160">
                  <a:solidFill>
                    <a:srgbClr val="003300"/>
                  </a:solidFill>
                  <a:prstDash val="solid"/>
                </a:ln>
                <a:solidFill>
                  <a:srgbClr val="CEF4CC"/>
                </a:solidFill>
                <a:effectLst>
                  <a:outerShdw dir="5400000" sx="83000" sy="83000" rotWithShape="0">
                    <a:srgbClr val="008000">
                      <a:alpha val="36000"/>
                    </a:srgbClr>
                  </a:outerShdw>
                </a:effectLst>
                <a:latin typeface="+mn-lt"/>
                <a:ea typeface="ＭＳ Ｐゴシック" charset="-128"/>
                <a:cs typeface="+mn-cs"/>
              </a:rPr>
              <a:t>Pose </a:t>
            </a:r>
          </a:p>
          <a:p>
            <a:pPr algn="ctr" fontAlgn="auto">
              <a:spcBef>
                <a:spcPts val="0"/>
              </a:spcBef>
              <a:spcAft>
                <a:spcPts val="0"/>
              </a:spcAft>
              <a:defRPr/>
            </a:pPr>
            <a:r>
              <a:rPr lang="fr-FR" sz="6600" dirty="0">
                <a:ln w="10160">
                  <a:solidFill>
                    <a:srgbClr val="003300"/>
                  </a:solidFill>
                  <a:prstDash val="solid"/>
                </a:ln>
                <a:solidFill>
                  <a:srgbClr val="CEF4CC"/>
                </a:solidFill>
                <a:effectLst>
                  <a:outerShdw dir="5400000" sx="83000" sy="83000" rotWithShape="0">
                    <a:srgbClr val="008000">
                      <a:alpha val="36000"/>
                    </a:srgbClr>
                  </a:outerShdw>
                </a:effectLst>
                <a:latin typeface="+mn-lt"/>
                <a:ea typeface="ＭＳ Ｐゴシック" charset="-128"/>
                <a:cs typeface="+mn-cs"/>
              </a:rPr>
              <a:t>30 % </a:t>
            </a:r>
          </a:p>
          <a:p>
            <a:pPr algn="ctr" fontAlgn="auto">
              <a:spcBef>
                <a:spcPts val="0"/>
              </a:spcBef>
              <a:spcAft>
                <a:spcPts val="0"/>
              </a:spcAft>
              <a:defRPr/>
            </a:pPr>
            <a:r>
              <a:rPr lang="fr-FR" sz="8000" dirty="0">
                <a:ln w="10160">
                  <a:solidFill>
                    <a:srgbClr val="003300"/>
                  </a:solidFill>
                  <a:prstDash val="solid"/>
                </a:ln>
                <a:solidFill>
                  <a:srgbClr val="CEF4CC"/>
                </a:solidFill>
                <a:effectLst>
                  <a:outerShdw dir="5400000" sx="83000" sy="83000" rotWithShape="0">
                    <a:srgbClr val="008000">
                      <a:alpha val="36000"/>
                    </a:srgbClr>
                  </a:outerShdw>
                </a:effectLst>
                <a:latin typeface="+mn-lt"/>
                <a:ea typeface="ＭＳ Ｐゴシック" charset="-128"/>
                <a:cs typeface="+mn-cs"/>
              </a:rPr>
              <a:t>+</a:t>
            </a:r>
            <a:r>
              <a:rPr lang="fr-FR" sz="6600" dirty="0">
                <a:ln w="10160">
                  <a:solidFill>
                    <a:srgbClr val="003300"/>
                  </a:solidFill>
                  <a:prstDash val="solid"/>
                </a:ln>
                <a:solidFill>
                  <a:srgbClr val="CEF4CC"/>
                </a:solidFill>
                <a:effectLst>
                  <a:outerShdw dir="5400000" sx="83000" sy="83000" rotWithShape="0">
                    <a:srgbClr val="008000">
                      <a:alpha val="36000"/>
                    </a:srgbClr>
                  </a:outerShdw>
                </a:effectLst>
                <a:latin typeface="+mn-lt"/>
                <a:ea typeface="ＭＳ Ｐゴシック" charset="-128"/>
                <a:cs typeface="+mn-cs"/>
              </a:rPr>
              <a:t> </a:t>
            </a:r>
          </a:p>
          <a:p>
            <a:pPr algn="ctr" fontAlgn="auto">
              <a:spcBef>
                <a:spcPts val="0"/>
              </a:spcBef>
              <a:spcAft>
                <a:spcPts val="0"/>
              </a:spcAft>
              <a:defRPr/>
            </a:pPr>
            <a:r>
              <a:rPr lang="fr-FR" sz="6600" dirty="0">
                <a:ln w="10160">
                  <a:solidFill>
                    <a:srgbClr val="003300"/>
                  </a:solidFill>
                  <a:prstDash val="solid"/>
                </a:ln>
                <a:solidFill>
                  <a:srgbClr val="CEF4CC"/>
                </a:solidFill>
                <a:effectLst>
                  <a:outerShdw dir="5400000" sx="83000" sy="83000" rotWithShape="0">
                    <a:srgbClr val="008000">
                      <a:alpha val="36000"/>
                    </a:srgbClr>
                  </a:outerShdw>
                </a:effectLst>
                <a:latin typeface="+mn-lt"/>
                <a:ea typeface="ＭＳ Ｐゴシック" charset="-128"/>
                <a:cs typeface="+mn-cs"/>
              </a:rPr>
              <a:t> rapide</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nodeType="withEffect">
                                  <p:stCondLst>
                                    <p:cond delay="0"/>
                                  </p:stCondLst>
                                  <p:iterate type="lt">
                                    <p:tmPct val="50000"/>
                                  </p:iterate>
                                  <p:childTnLst>
                                    <p:set>
                                      <p:cBhvr>
                                        <p:cTn id="6" dur="1" fill="hold">
                                          <p:stCondLst>
                                            <p:cond delay="0"/>
                                          </p:stCondLst>
                                        </p:cTn>
                                        <p:tgtEl>
                                          <p:spTgt spid="16"/>
                                        </p:tgtEl>
                                        <p:attrNameLst>
                                          <p:attrName>style.visibility</p:attrName>
                                        </p:attrNameLst>
                                      </p:cBhvr>
                                      <p:to>
                                        <p:strVal val="visible"/>
                                      </p:to>
                                    </p:set>
                                    <p:set>
                                      <p:cBhvr>
                                        <p:cTn id="7" dur="228" fill="hold">
                                          <p:stCondLst>
                                            <p:cond delay="0"/>
                                          </p:stCondLst>
                                        </p:cTn>
                                        <p:tgtEl>
                                          <p:spTgt spid="16"/>
                                        </p:tgtEl>
                                        <p:attrNameLst>
                                          <p:attrName>style.rotation</p:attrName>
                                        </p:attrNameLst>
                                      </p:cBhvr>
                                      <p:to>
                                        <p:strVal val="-45.0"/>
                                      </p:to>
                                    </p:set>
                                    <p:anim calcmode="lin" valueType="num">
                                      <p:cBhvr>
                                        <p:cTn id="8" dur="228" fill="hold">
                                          <p:stCondLst>
                                            <p:cond delay="228"/>
                                          </p:stCondLst>
                                        </p:cTn>
                                        <p:tgtEl>
                                          <p:spTgt spid="16"/>
                                        </p:tgtEl>
                                        <p:attrNameLst>
                                          <p:attrName>style.rotation</p:attrName>
                                        </p:attrNameLst>
                                      </p:cBhvr>
                                      <p:tavLst>
                                        <p:tav tm="0">
                                          <p:val>
                                            <p:fltVal val="-45"/>
                                          </p:val>
                                        </p:tav>
                                        <p:tav tm="69900">
                                          <p:val>
                                            <p:fltVal val="45"/>
                                          </p:val>
                                        </p:tav>
                                        <p:tav tm="100000">
                                          <p:val>
                                            <p:fltVal val="0"/>
                                          </p:val>
                                        </p:tav>
                                      </p:tavLst>
                                    </p:anim>
                                    <p:anim calcmode="lin" valueType="num">
                                      <p:cBhvr>
                                        <p:cTn id="9" dur="228" fill="hold">
                                          <p:stCondLst>
                                            <p:cond delay="0"/>
                                          </p:stCondLst>
                                        </p:cTn>
                                        <p:tgtEl>
                                          <p:spTgt spid="16"/>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8"/>
                                          </p:stCondLst>
                                        </p:cTn>
                                        <p:tgtEl>
                                          <p:spTgt spid="16"/>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1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C:\Users\Vincent\Documents\EasyTherm\images\20100915 EasyTherm nouvelles images V4\petites images\profil v2.tif"/>
          <p:cNvPicPr>
            <a:picLocks noChangeAspect="1" noChangeArrowheads="1"/>
          </p:cNvPicPr>
          <p:nvPr/>
        </p:nvPicPr>
        <p:blipFill>
          <a:blip r:embed="rId3" cstate="print"/>
          <a:srcRect l="13887" r="12863"/>
          <a:stretch>
            <a:fillRect/>
          </a:stretch>
        </p:blipFill>
        <p:spPr bwMode="auto">
          <a:xfrm>
            <a:off x="3214688" y="2413000"/>
            <a:ext cx="4295775" cy="3303588"/>
          </a:xfrm>
          <a:prstGeom prst="rect">
            <a:avLst/>
          </a:prstGeom>
          <a:noFill/>
          <a:ln w="9525">
            <a:noFill/>
            <a:miter lim="800000"/>
            <a:headEnd/>
            <a:tailEnd/>
          </a:ln>
        </p:spPr>
      </p:pic>
      <p:sp>
        <p:nvSpPr>
          <p:cNvPr id="5" name="Rectangle 1"/>
          <p:cNvSpPr txBox="1">
            <a:spLocks noChangeArrowheads="1"/>
          </p:cNvSpPr>
          <p:nvPr/>
        </p:nvSpPr>
        <p:spPr>
          <a:xfrm>
            <a:off x="285750" y="1928813"/>
            <a:ext cx="1857375" cy="4143375"/>
          </a:xfrm>
          <a:prstGeom prst="rect">
            <a:avLst/>
          </a:prstGeom>
          <a:solidFill>
            <a:schemeClr val="bg1">
              <a:alpha val="48000"/>
            </a:schemeClr>
          </a:solidFill>
          <a:ln/>
        </p:spPr>
        <p:txBody>
          <a:bodyPr lIns="90000" tIns="46800" rIns="90000" bIns="46800" anchor="ctr"/>
          <a:lstStyle/>
          <a:p>
            <a:pPr algn="ctr" fontAlgn="auto">
              <a:spcBef>
                <a:spcPts val="0"/>
              </a:spcBef>
              <a:spcAft>
                <a:spcPts val="0"/>
              </a:spcAft>
              <a:defRPr/>
            </a:pPr>
            <a:endParaRPr lang="fr-FR" sz="1400" dirty="0">
              <a:latin typeface="+mj-lt"/>
              <a:ea typeface="+mj-ea"/>
              <a:cs typeface="+mj-cs"/>
            </a:endParaRPr>
          </a:p>
          <a:p>
            <a:pPr algn="ctr" fontAlgn="auto">
              <a:spcBef>
                <a:spcPts val="0"/>
              </a:spcBef>
              <a:spcAft>
                <a:spcPts val="0"/>
              </a:spcAft>
              <a:defRPr/>
            </a:pPr>
            <a:r>
              <a:rPr lang="en-GB" sz="1400" dirty="0">
                <a:latin typeface="+mj-lt"/>
                <a:ea typeface="+mj-ea"/>
                <a:cs typeface="+mj-cs"/>
              </a:rPr>
              <a:t>30 % de gain de temps</a:t>
            </a:r>
          </a:p>
          <a:p>
            <a:pPr algn="ctr" fontAlgn="auto">
              <a:spcBef>
                <a:spcPts val="0"/>
              </a:spcBef>
              <a:spcAft>
                <a:spcPts val="0"/>
              </a:spcAft>
              <a:defRPr/>
            </a:pPr>
            <a:endParaRPr lang="en-GB" sz="1400" dirty="0">
              <a:latin typeface="+mj-lt"/>
              <a:ea typeface="+mj-ea"/>
              <a:cs typeface="+mj-cs"/>
            </a:endParaRPr>
          </a:p>
          <a:p>
            <a:pPr algn="ctr" fontAlgn="auto">
              <a:spcBef>
                <a:spcPts val="0"/>
              </a:spcBef>
              <a:spcAft>
                <a:spcPts val="0"/>
              </a:spcAft>
              <a:defRPr/>
            </a:pPr>
            <a:r>
              <a:rPr lang="en-GB" sz="1400" dirty="0">
                <a:latin typeface="+mj-lt"/>
                <a:ea typeface="+mj-ea"/>
                <a:cs typeface="+mj-cs"/>
              </a:rPr>
              <a:t>Rectitude et </a:t>
            </a:r>
            <a:r>
              <a:rPr lang="en-GB" sz="1400" dirty="0" err="1">
                <a:latin typeface="+mj-lt"/>
                <a:ea typeface="+mj-ea"/>
                <a:cs typeface="+mj-cs"/>
              </a:rPr>
              <a:t>aplom</a:t>
            </a:r>
            <a:r>
              <a:rPr lang="en-GB" sz="1400" dirty="0">
                <a:latin typeface="+mj-lt"/>
                <a:ea typeface="+mj-ea"/>
                <a:cs typeface="+mj-cs"/>
              </a:rPr>
              <a:t>b </a:t>
            </a:r>
            <a:r>
              <a:rPr lang="en-GB" sz="1400" dirty="0" err="1">
                <a:latin typeface="+mj-lt"/>
                <a:ea typeface="+mj-ea"/>
                <a:cs typeface="+mj-cs"/>
              </a:rPr>
              <a:t>d’exception</a:t>
            </a:r>
            <a:endParaRPr lang="en-GB" sz="1400" dirty="0">
              <a:latin typeface="+mj-lt"/>
              <a:ea typeface="+mj-ea"/>
              <a:cs typeface="+mj-cs"/>
            </a:endParaRPr>
          </a:p>
          <a:p>
            <a:pPr algn="ctr" fontAlgn="auto">
              <a:spcBef>
                <a:spcPts val="0"/>
              </a:spcBef>
              <a:spcAft>
                <a:spcPts val="0"/>
              </a:spcAft>
              <a:defRPr/>
            </a:pPr>
            <a:endParaRPr lang="en-GB" sz="1400" dirty="0">
              <a:latin typeface="+mj-lt"/>
              <a:ea typeface="+mj-ea"/>
              <a:cs typeface="+mj-cs"/>
            </a:endParaRPr>
          </a:p>
          <a:p>
            <a:pPr algn="ctr" fontAlgn="auto">
              <a:spcBef>
                <a:spcPts val="0"/>
              </a:spcBef>
              <a:spcAft>
                <a:spcPts val="0"/>
              </a:spcAft>
              <a:defRPr/>
            </a:pPr>
            <a:r>
              <a:rPr lang="en-GB" sz="1400" dirty="0">
                <a:latin typeface="+mj-lt"/>
                <a:ea typeface="+mj-ea"/>
                <a:cs typeface="+mj-cs"/>
              </a:rPr>
              <a:t>Diminution des nuisances du </a:t>
            </a:r>
            <a:r>
              <a:rPr lang="en-GB" sz="1400" dirty="0" err="1">
                <a:latin typeface="+mj-lt"/>
                <a:ea typeface="+mj-ea"/>
                <a:cs typeface="+mj-cs"/>
              </a:rPr>
              <a:t>chantier</a:t>
            </a:r>
            <a:endParaRPr lang="en-GB" sz="1400" dirty="0">
              <a:latin typeface="+mj-lt"/>
              <a:ea typeface="+mj-ea"/>
              <a:cs typeface="+mj-cs"/>
            </a:endParaRPr>
          </a:p>
          <a:p>
            <a:pPr algn="ctr" fontAlgn="auto">
              <a:spcBef>
                <a:spcPts val="0"/>
              </a:spcBef>
              <a:spcAft>
                <a:spcPts val="0"/>
              </a:spcAft>
              <a:defRPr/>
            </a:pPr>
            <a:endParaRPr lang="en-GB" sz="1400" dirty="0">
              <a:latin typeface="+mj-lt"/>
              <a:ea typeface="+mj-ea"/>
              <a:cs typeface="+mj-cs"/>
            </a:endParaRPr>
          </a:p>
          <a:p>
            <a:pPr algn="ctr" fontAlgn="auto">
              <a:spcBef>
                <a:spcPts val="0"/>
              </a:spcBef>
              <a:spcAft>
                <a:spcPts val="0"/>
              </a:spcAft>
              <a:defRPr/>
            </a:pPr>
            <a:r>
              <a:rPr lang="en-GB" sz="1400" dirty="0" err="1">
                <a:latin typeface="+mj-lt"/>
                <a:ea typeface="+mj-ea"/>
                <a:cs typeface="+mj-cs"/>
              </a:rPr>
              <a:t>Economie</a:t>
            </a:r>
            <a:r>
              <a:rPr lang="en-GB" sz="1400" dirty="0">
                <a:latin typeface="+mj-lt"/>
                <a:ea typeface="+mj-ea"/>
                <a:cs typeface="+mj-cs"/>
              </a:rPr>
              <a:t> de main d’oeuvre et de </a:t>
            </a:r>
            <a:r>
              <a:rPr lang="en-GB" sz="1400" dirty="0" err="1">
                <a:latin typeface="+mj-lt"/>
                <a:ea typeface="+mj-ea"/>
                <a:cs typeface="+mj-cs"/>
              </a:rPr>
              <a:t>matière</a:t>
            </a:r>
            <a:r>
              <a:rPr lang="en-GB" sz="1400" dirty="0">
                <a:latin typeface="+mj-lt"/>
                <a:ea typeface="+mj-ea"/>
                <a:cs typeface="+mj-cs"/>
              </a:rPr>
              <a:t>.</a:t>
            </a:r>
            <a:endParaRPr lang="en-GB" sz="400" dirty="0">
              <a:latin typeface="+mj-lt"/>
              <a:ea typeface="+mj-ea"/>
              <a:cs typeface="+mj-cs"/>
            </a:endParaRPr>
          </a:p>
        </p:txBody>
      </p:sp>
      <p:sp>
        <p:nvSpPr>
          <p:cNvPr id="15" name="Rectangle 1"/>
          <p:cNvSpPr txBox="1">
            <a:spLocks noChangeArrowheads="1"/>
          </p:cNvSpPr>
          <p:nvPr/>
        </p:nvSpPr>
        <p:spPr>
          <a:xfrm>
            <a:off x="1785938" y="214313"/>
            <a:ext cx="5500687" cy="785812"/>
          </a:xfrm>
          <a:prstGeom prst="rect">
            <a:avLst/>
          </a:prstGeom>
          <a:solidFill>
            <a:schemeClr val="bg1">
              <a:alpha val="48000"/>
            </a:schemeClr>
          </a:solidFill>
          <a:ln/>
        </p:spPr>
        <p:txBody>
          <a:bodyPr lIns="90000" tIns="46800" rIns="90000" bIns="46800" anchor="b">
            <a:normAutofit fontScale="97500"/>
          </a:bodyPr>
          <a:lstStyle/>
          <a:p>
            <a:pPr algn="ctr" fontAlgn="auto">
              <a:spcBef>
                <a:spcPts val="0"/>
              </a:spcBef>
              <a:spcAft>
                <a:spcPts val="0"/>
              </a:spcAft>
              <a:defRPr/>
            </a:pPr>
            <a:endParaRPr lang="fr-FR" sz="1000" dirty="0">
              <a:latin typeface="+mj-lt"/>
              <a:ea typeface="+mj-ea"/>
              <a:cs typeface="+mj-cs"/>
            </a:endParaRPr>
          </a:p>
          <a:p>
            <a:pPr algn="ctr" fontAlgn="auto">
              <a:spcBef>
                <a:spcPts val="0"/>
              </a:spcBef>
              <a:spcAft>
                <a:spcPts val="0"/>
              </a:spcAft>
              <a:defRPr/>
            </a:pPr>
            <a:r>
              <a:rPr lang="fr-FR" sz="2800" dirty="0">
                <a:latin typeface="Arial"/>
                <a:ea typeface="ＭＳ Ｐゴシック" charset="-128"/>
                <a:cs typeface="Arial"/>
              </a:rPr>
              <a:t>Pose collée</a:t>
            </a:r>
            <a:endParaRPr lang="en-GB" sz="1600" dirty="0">
              <a:latin typeface="+mj-lt"/>
              <a:ea typeface="+mj-ea"/>
              <a:cs typeface="+mj-cs"/>
            </a:endParaRPr>
          </a:p>
        </p:txBody>
      </p:sp>
      <p:pic>
        <p:nvPicPr>
          <p:cNvPr id="4106" name="Picture 10" descr="http://www.professional-power-tool-guide.com/wp-content/uploads/2008/08/women-plumb-bob.jpg"/>
          <p:cNvPicPr>
            <a:picLocks noChangeAspect="1" noChangeArrowheads="1"/>
          </p:cNvPicPr>
          <p:nvPr/>
        </p:nvPicPr>
        <p:blipFill>
          <a:blip r:embed="rId4" cstate="print">
            <a:clrChange>
              <a:clrFrom>
                <a:srgbClr val="FEFFFF"/>
              </a:clrFrom>
              <a:clrTo>
                <a:srgbClr val="FEFFFF">
                  <a:alpha val="0"/>
                </a:srgbClr>
              </a:clrTo>
            </a:clrChange>
          </a:blip>
          <a:srcRect l="47571" b="14633"/>
          <a:stretch>
            <a:fillRect/>
          </a:stretch>
        </p:blipFill>
        <p:spPr bwMode="auto">
          <a:xfrm>
            <a:off x="8043863" y="569913"/>
            <a:ext cx="1000125" cy="5708650"/>
          </a:xfrm>
          <a:prstGeom prst="rect">
            <a:avLst/>
          </a:prstGeom>
          <a:noFill/>
          <a:ln w="9525">
            <a:noFill/>
            <a:miter lim="800000"/>
            <a:headEnd/>
            <a:tailEnd/>
          </a:ln>
        </p:spPr>
      </p:pic>
      <p:sp>
        <p:nvSpPr>
          <p:cNvPr id="17" name="Rectangle 16"/>
          <p:cNvSpPr/>
          <p:nvPr/>
        </p:nvSpPr>
        <p:spPr>
          <a:xfrm>
            <a:off x="2996270" y="2844800"/>
            <a:ext cx="4513976" cy="2123658"/>
          </a:xfrm>
          <a:prstGeom prst="rect">
            <a:avLst/>
          </a:prstGeom>
          <a:noFill/>
        </p:spPr>
        <p:txBody>
          <a:bodyPr anchor="ctr">
            <a:spAutoFit/>
            <a:scene3d>
              <a:camera prst="orthographicFront"/>
              <a:lightRig rig="soft" dir="t"/>
            </a:scene3d>
            <a:sp3d extrusionH="57150" contourW="12700" prstMaterial="metal">
              <a:bevelT w="38100" h="38100"/>
              <a:extrusionClr>
                <a:srgbClr val="33CC33"/>
              </a:extrusionClr>
              <a:contourClr>
                <a:srgbClr val="003300"/>
              </a:contourClr>
            </a:sp3d>
          </a:bodyPr>
          <a:lstStyle/>
          <a:p>
            <a:pPr algn="ctr" fontAlgn="auto">
              <a:spcBef>
                <a:spcPts val="0"/>
              </a:spcBef>
              <a:spcAft>
                <a:spcPts val="0"/>
              </a:spcAft>
              <a:defRPr/>
            </a:pPr>
            <a:r>
              <a:rPr lang="fr-FR" sz="6600" dirty="0">
                <a:ln w="10160">
                  <a:solidFill>
                    <a:srgbClr val="003300"/>
                  </a:solidFill>
                  <a:prstDash val="solid"/>
                </a:ln>
                <a:solidFill>
                  <a:srgbClr val="CEF4CC"/>
                </a:solidFill>
                <a:effectLst>
                  <a:outerShdw dir="5400000" sx="83000" sy="83000" rotWithShape="0">
                    <a:srgbClr val="008000">
                      <a:alpha val="36000"/>
                    </a:srgbClr>
                  </a:outerShdw>
                </a:effectLst>
                <a:latin typeface="+mn-lt"/>
                <a:ea typeface="ＭＳ Ｐゴシック" charset="-128"/>
                <a:cs typeface="+mn-cs"/>
              </a:rPr>
              <a:t>Un aplomb d’exception</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nodeType="withEffect">
                                  <p:stCondLst>
                                    <p:cond delay="0"/>
                                  </p:stCondLst>
                                  <p:iterate type="lt">
                                    <p:tmPct val="50000"/>
                                  </p:iterate>
                                  <p:childTnLst>
                                    <p:set>
                                      <p:cBhvr>
                                        <p:cTn id="6" dur="1" fill="hold">
                                          <p:stCondLst>
                                            <p:cond delay="0"/>
                                          </p:stCondLst>
                                        </p:cTn>
                                        <p:tgtEl>
                                          <p:spTgt spid="17"/>
                                        </p:tgtEl>
                                        <p:attrNameLst>
                                          <p:attrName>style.visibility</p:attrName>
                                        </p:attrNameLst>
                                      </p:cBhvr>
                                      <p:to>
                                        <p:strVal val="visible"/>
                                      </p:to>
                                    </p:set>
                                    <p:set>
                                      <p:cBhvr>
                                        <p:cTn id="7" dur="228" fill="hold">
                                          <p:stCondLst>
                                            <p:cond delay="0"/>
                                          </p:stCondLst>
                                        </p:cTn>
                                        <p:tgtEl>
                                          <p:spTgt spid="17"/>
                                        </p:tgtEl>
                                        <p:attrNameLst>
                                          <p:attrName>style.rotation</p:attrName>
                                        </p:attrNameLst>
                                      </p:cBhvr>
                                      <p:to>
                                        <p:strVal val="-45.0"/>
                                      </p:to>
                                    </p:set>
                                    <p:anim calcmode="lin" valueType="num">
                                      <p:cBhvr>
                                        <p:cTn id="8" dur="228" fill="hold">
                                          <p:stCondLst>
                                            <p:cond delay="228"/>
                                          </p:stCondLst>
                                        </p:cTn>
                                        <p:tgtEl>
                                          <p:spTgt spid="17"/>
                                        </p:tgtEl>
                                        <p:attrNameLst>
                                          <p:attrName>style.rotation</p:attrName>
                                        </p:attrNameLst>
                                      </p:cBhvr>
                                      <p:tavLst>
                                        <p:tav tm="0">
                                          <p:val>
                                            <p:fltVal val="-45"/>
                                          </p:val>
                                        </p:tav>
                                        <p:tav tm="69900">
                                          <p:val>
                                            <p:fltVal val="45"/>
                                          </p:val>
                                        </p:tav>
                                        <p:tav tm="100000">
                                          <p:val>
                                            <p:fltVal val="0"/>
                                          </p:val>
                                        </p:tav>
                                      </p:tavLst>
                                    </p:anim>
                                    <p:anim calcmode="lin" valueType="num">
                                      <p:cBhvr>
                                        <p:cTn id="9" dur="228" fill="hold">
                                          <p:stCondLst>
                                            <p:cond delay="0"/>
                                          </p:stCondLst>
                                        </p:cTn>
                                        <p:tgtEl>
                                          <p:spTgt spid="17"/>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8"/>
                                          </p:stCondLst>
                                        </p:cTn>
                                        <p:tgtEl>
                                          <p:spTgt spid="17"/>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17"/>
                                        </p:tgtEl>
                                        <p:attrNameLst>
                                          <p:attrName>ppt_y</p:attrName>
                                        </p:attrNameLst>
                                      </p:cBhvr>
                                      <p:tavLst>
                                        <p:tav tm="0">
                                          <p:val>
                                            <p:strVal val="#ppt_y-(0.354*#ppt_w-0.172*#ppt_h)"/>
                                          </p:val>
                                        </p:tav>
                                        <p:tav tm="100000">
                                          <p:val>
                                            <p:strVal val="#ppt_y"/>
                                          </p:val>
                                        </p:tav>
                                      </p:tavLst>
                                    </p:anim>
                                  </p:childTnLst>
                                </p:cTn>
                              </p:par>
                              <p:par>
                                <p:cTn id="12" presetID="47" presetClass="entr" presetSubtype="0" fill="hold" nodeType="withEffect">
                                  <p:stCondLst>
                                    <p:cond delay="2000"/>
                                  </p:stCondLst>
                                  <p:childTnLst>
                                    <p:set>
                                      <p:cBhvr>
                                        <p:cTn id="13" dur="1" fill="hold">
                                          <p:stCondLst>
                                            <p:cond delay="0"/>
                                          </p:stCondLst>
                                        </p:cTn>
                                        <p:tgtEl>
                                          <p:spTgt spid="4106"/>
                                        </p:tgtEl>
                                        <p:attrNameLst>
                                          <p:attrName>style.visibility</p:attrName>
                                        </p:attrNameLst>
                                      </p:cBhvr>
                                      <p:to>
                                        <p:strVal val="visible"/>
                                      </p:to>
                                    </p:set>
                                    <p:animEffect transition="in" filter="fade">
                                      <p:cBhvr>
                                        <p:cTn id="14" dur="3000"/>
                                        <p:tgtEl>
                                          <p:spTgt spid="4106"/>
                                        </p:tgtEl>
                                      </p:cBhvr>
                                    </p:animEffect>
                                    <p:anim calcmode="lin" valueType="num">
                                      <p:cBhvr>
                                        <p:cTn id="15" dur="3000" fill="hold"/>
                                        <p:tgtEl>
                                          <p:spTgt spid="4106"/>
                                        </p:tgtEl>
                                        <p:attrNameLst>
                                          <p:attrName>ppt_x</p:attrName>
                                        </p:attrNameLst>
                                      </p:cBhvr>
                                      <p:tavLst>
                                        <p:tav tm="0">
                                          <p:val>
                                            <p:strVal val="#ppt_x"/>
                                          </p:val>
                                        </p:tav>
                                        <p:tav tm="100000">
                                          <p:val>
                                            <p:strVal val="#ppt_x"/>
                                          </p:val>
                                        </p:tav>
                                      </p:tavLst>
                                    </p:anim>
                                    <p:anim calcmode="lin" valueType="num">
                                      <p:cBhvr>
                                        <p:cTn id="16" dur="3000" fill="hold"/>
                                        <p:tgtEl>
                                          <p:spTgt spid="41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p:cNvSpPr>
            <a:spLocks noGrp="1" noChangeArrowheads="1"/>
          </p:cNvSpPr>
          <p:nvPr>
            <p:ph type="title"/>
          </p:nvPr>
        </p:nvSpPr>
        <p:spPr bwMode="auto">
          <a:xfrm>
            <a:off x="285750" y="571500"/>
            <a:ext cx="8501063" cy="1000125"/>
          </a:xfrm>
          <a:solidFill>
            <a:schemeClr val="bg1">
              <a:alpha val="47842"/>
            </a:schemeClr>
          </a:solidFill>
          <a:ln>
            <a:miter lim="800000"/>
            <a:headEnd/>
            <a:tailEnd/>
          </a:ln>
        </p:spPr>
        <p:txBody>
          <a:bodyPr vert="horz" wrap="square" lIns="90000" tIns="46800" rIns="90000" bIns="46800" numCol="1" anchor="t" anchorCtr="0" compatLnSpc="1">
            <a:prstTxWarp prst="textNoShape">
              <a:avLst/>
            </a:prstTxWarp>
          </a:bodyPr>
          <a:lstStyle/>
          <a:p>
            <a:pPr eaLnBrk="1" hangingPunct="1">
              <a:spcBef>
                <a:spcPts val="1000"/>
              </a:spcBef>
              <a:spcAft>
                <a:spcPts val="10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3600" smtClean="0">
                <a:ea typeface="ＭＳ Ｐゴシック" pitchFamily="34" charset="-128"/>
              </a:rPr>
              <a:t>Pourquoi EasyTherm</a:t>
            </a:r>
            <a:r>
              <a:rPr lang="en-GB" sz="2000" baseline="80000" smtClean="0">
                <a:latin typeface="Arial" charset="0"/>
                <a:ea typeface="ＭＳ Ｐゴシック" pitchFamily="34" charset="-128"/>
                <a:cs typeface="Arial" charset="0"/>
              </a:rPr>
              <a:t>®</a:t>
            </a:r>
            <a:r>
              <a:rPr lang="en-GB" sz="3600" baseline="80000" smtClean="0">
                <a:ea typeface="ＭＳ Ｐゴシック" pitchFamily="34" charset="-128"/>
              </a:rPr>
              <a:t> </a:t>
            </a:r>
            <a:r>
              <a:rPr lang="en-GB" sz="3600" smtClean="0">
                <a:ea typeface="ＭＳ Ｐゴシック" pitchFamily="34" charset="-128"/>
              </a:rPr>
              <a:t>?</a:t>
            </a:r>
          </a:p>
        </p:txBody>
      </p:sp>
      <p:sp>
        <p:nvSpPr>
          <p:cNvPr id="5" name="Rectangle 1"/>
          <p:cNvSpPr txBox="1">
            <a:spLocks noChangeArrowheads="1"/>
          </p:cNvSpPr>
          <p:nvPr/>
        </p:nvSpPr>
        <p:spPr>
          <a:xfrm>
            <a:off x="285750" y="1928813"/>
            <a:ext cx="1857375" cy="4143375"/>
          </a:xfrm>
          <a:prstGeom prst="rect">
            <a:avLst/>
          </a:prstGeom>
          <a:solidFill>
            <a:schemeClr val="bg1">
              <a:alpha val="48000"/>
            </a:schemeClr>
          </a:solidFill>
          <a:ln/>
        </p:spPr>
        <p:txBody>
          <a:bodyPr lIns="90000" tIns="46800" rIns="90000" bIns="46800" anchor="ctr"/>
          <a:lstStyle/>
          <a:p>
            <a:pPr algn="ctr" fontAlgn="auto">
              <a:spcBef>
                <a:spcPts val="0"/>
              </a:spcBef>
              <a:spcAft>
                <a:spcPts val="0"/>
              </a:spcAft>
              <a:defRPr/>
            </a:pPr>
            <a:endParaRPr lang="fr-FR" sz="1400" dirty="0">
              <a:latin typeface="+mj-lt"/>
              <a:ea typeface="+mj-ea"/>
              <a:cs typeface="+mj-cs"/>
            </a:endParaRPr>
          </a:p>
          <a:p>
            <a:pPr algn="ctr" fontAlgn="auto">
              <a:spcBef>
                <a:spcPts val="0"/>
              </a:spcBef>
              <a:spcAft>
                <a:spcPts val="0"/>
              </a:spcAft>
              <a:defRPr/>
            </a:pPr>
            <a:endParaRPr lang="fr-FR" sz="1400" dirty="0">
              <a:latin typeface="+mj-lt"/>
              <a:ea typeface="+mj-ea"/>
              <a:cs typeface="+mj-cs"/>
            </a:endParaRPr>
          </a:p>
          <a:p>
            <a:pPr algn="ctr" fontAlgn="auto">
              <a:spcBef>
                <a:spcPts val="0"/>
              </a:spcBef>
              <a:spcAft>
                <a:spcPts val="0"/>
              </a:spcAft>
              <a:defRPr/>
            </a:pPr>
            <a:r>
              <a:rPr lang="fr-FR" sz="1200" b="1" dirty="0">
                <a:latin typeface="+mn-lt"/>
                <a:ea typeface="ＭＳ Ｐゴシック" charset="-128"/>
                <a:cs typeface="+mn-cs"/>
              </a:rPr>
              <a:t>Pourquoi</a:t>
            </a:r>
          </a:p>
          <a:p>
            <a:pPr algn="ctr" fontAlgn="auto">
              <a:spcBef>
                <a:spcPts val="0"/>
              </a:spcBef>
              <a:spcAft>
                <a:spcPts val="0"/>
              </a:spcAft>
              <a:defRPr/>
            </a:pPr>
            <a:r>
              <a:rPr lang="fr-FR" sz="1200" b="1" dirty="0">
                <a:latin typeface="+mn-lt"/>
                <a:ea typeface="ＭＳ Ｐゴシック" charset="-128"/>
                <a:cs typeface="+mn-cs"/>
              </a:rPr>
              <a:t> </a:t>
            </a:r>
            <a:r>
              <a:rPr lang="fr-FR" sz="1200" b="1" dirty="0" err="1">
                <a:latin typeface="+mn-lt"/>
                <a:ea typeface="ＭＳ Ｐゴシック" charset="-128"/>
                <a:cs typeface="+mn-cs"/>
              </a:rPr>
              <a:t>EasyTherm</a:t>
            </a:r>
            <a:r>
              <a:rPr lang="fr-FR" sz="1200" b="1" dirty="0">
                <a:latin typeface="+mn-lt"/>
                <a:ea typeface="ＭＳ Ｐゴシック" charset="-128"/>
                <a:cs typeface="+mn-cs"/>
              </a:rPr>
              <a:t>  ?</a:t>
            </a:r>
          </a:p>
          <a:p>
            <a:pPr algn="ctr" fontAlgn="auto">
              <a:spcBef>
                <a:spcPts val="0"/>
              </a:spcBef>
              <a:spcAft>
                <a:spcPts val="0"/>
              </a:spcAft>
              <a:defRPr/>
            </a:pPr>
            <a:endParaRPr lang="fr-FR" sz="1200" dirty="0">
              <a:latin typeface="+mn-lt"/>
              <a:ea typeface="ＭＳ Ｐゴシック" charset="-128"/>
              <a:cs typeface="+mn-cs"/>
            </a:endParaRPr>
          </a:p>
          <a:p>
            <a:pPr algn="ctr" fontAlgn="auto">
              <a:spcBef>
                <a:spcPts val="0"/>
              </a:spcBef>
              <a:spcAft>
                <a:spcPts val="0"/>
              </a:spcAft>
              <a:defRPr/>
            </a:pPr>
            <a:r>
              <a:rPr lang="fr-FR" sz="1300" dirty="0">
                <a:latin typeface="+mn-lt"/>
                <a:ea typeface="ＭＳ Ｐゴシック" charset="-128"/>
                <a:cs typeface="+mn-cs"/>
              </a:rPr>
              <a:t>Les systèmes constructifs blocs béton + isolant sont tout à fait à même de répondre  aux critères de la RT </a:t>
            </a:r>
            <a:r>
              <a:rPr lang="fr-FR" sz="1300" dirty="0" smtClean="0">
                <a:latin typeface="+mn-lt"/>
                <a:ea typeface="ＭＳ Ｐゴシック" charset="-128"/>
                <a:cs typeface="+mn-cs"/>
              </a:rPr>
              <a:t>2012.</a:t>
            </a:r>
            <a:endParaRPr lang="fr-FR" sz="1300" dirty="0">
              <a:latin typeface="+mn-lt"/>
              <a:ea typeface="ＭＳ Ｐゴシック" charset="-128"/>
              <a:cs typeface="+mn-cs"/>
            </a:endParaRPr>
          </a:p>
          <a:p>
            <a:pPr algn="ctr" fontAlgn="auto">
              <a:spcBef>
                <a:spcPts val="0"/>
              </a:spcBef>
              <a:spcAft>
                <a:spcPts val="0"/>
              </a:spcAft>
              <a:defRPr/>
            </a:pPr>
            <a:r>
              <a:rPr lang="fr-FR" sz="1300" dirty="0">
                <a:latin typeface="+mn-lt"/>
                <a:ea typeface="ＭＳ Ｐゴシック" charset="-128"/>
                <a:cs typeface="+mn-cs"/>
              </a:rPr>
              <a:t>Toutefois, le marché des systèmes construction est demandeur de solutions constructives incluant des blocs à propriétés isolantes. Permettant aux constructions d’atteindre plus aisément le </a:t>
            </a:r>
            <a:r>
              <a:rPr lang="fr-FR" sz="1300" dirty="0" err="1" smtClean="0">
                <a:latin typeface="+mn-lt"/>
                <a:ea typeface="ＭＳ Ｐゴシック" charset="-128"/>
                <a:cs typeface="+mn-cs"/>
              </a:rPr>
              <a:t>Bepos</a:t>
            </a:r>
            <a:r>
              <a:rPr lang="fr-FR" sz="1300" dirty="0">
                <a:latin typeface="+mn-lt"/>
                <a:ea typeface="ＭＳ Ｐゴシック" charset="-128"/>
                <a:cs typeface="+mn-cs"/>
              </a:rPr>
              <a:t>. </a:t>
            </a:r>
            <a:endParaRPr lang="fr-FR" sz="1300" dirty="0">
              <a:latin typeface="+mj-lt"/>
              <a:ea typeface="+mj-ea"/>
              <a:cs typeface="+mj-cs"/>
            </a:endParaRPr>
          </a:p>
          <a:p>
            <a:pPr algn="ctr" fontAlgn="auto">
              <a:spcBef>
                <a:spcPts val="0"/>
              </a:spcBef>
              <a:spcAft>
                <a:spcPts val="0"/>
              </a:spcAft>
              <a:defRPr/>
            </a:pPr>
            <a:endParaRPr lang="fr-FR" sz="1400" dirty="0">
              <a:latin typeface="+mj-lt"/>
              <a:ea typeface="+mj-ea"/>
              <a:cs typeface="+mj-cs"/>
            </a:endParaRPr>
          </a:p>
          <a:p>
            <a:pPr algn="ctr" fontAlgn="auto">
              <a:spcBef>
                <a:spcPts val="0"/>
              </a:spcBef>
              <a:spcAft>
                <a:spcPts val="0"/>
              </a:spcAft>
              <a:defRPr/>
            </a:pPr>
            <a:endParaRPr lang="en-GB" sz="1400" dirty="0">
              <a:latin typeface="+mj-lt"/>
              <a:ea typeface="+mj-ea"/>
              <a:cs typeface="+mj-cs"/>
            </a:endParaRPr>
          </a:p>
        </p:txBody>
      </p:sp>
      <p:sp>
        <p:nvSpPr>
          <p:cNvPr id="6" name="Pensées 5"/>
          <p:cNvSpPr/>
          <p:nvPr/>
        </p:nvSpPr>
        <p:spPr>
          <a:xfrm>
            <a:off x="6632575" y="1643063"/>
            <a:ext cx="482600" cy="714375"/>
          </a:xfrm>
          <a:prstGeom prst="cloudCallout">
            <a:avLst>
              <a:gd name="adj1" fmla="val -13937"/>
              <a:gd name="adj2" fmla="val 46833"/>
            </a:avLst>
          </a:prstGeom>
          <a:solidFill>
            <a:schemeClr val="bg2">
              <a:lumMod val="90000"/>
            </a:schemeClr>
          </a:solid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cxnSp>
        <p:nvCxnSpPr>
          <p:cNvPr id="7" name="Connecteur droit 6"/>
          <p:cNvCxnSpPr/>
          <p:nvPr/>
        </p:nvCxnSpPr>
        <p:spPr>
          <a:xfrm rot="5400000" flipH="1" flipV="1">
            <a:off x="6642100" y="2659063"/>
            <a:ext cx="576263" cy="15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Pentagone 7"/>
          <p:cNvSpPr/>
          <p:nvPr/>
        </p:nvSpPr>
        <p:spPr>
          <a:xfrm rot="16200000">
            <a:off x="3636169" y="1178719"/>
            <a:ext cx="3286125" cy="5214937"/>
          </a:xfrm>
          <a:prstGeom prst="homePlate">
            <a:avLst>
              <a:gd name="adj" fmla="val 3898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cxnSp>
        <p:nvCxnSpPr>
          <p:cNvPr id="9" name="Connecteur droit 8"/>
          <p:cNvCxnSpPr/>
          <p:nvPr/>
        </p:nvCxnSpPr>
        <p:spPr>
          <a:xfrm>
            <a:off x="2671763" y="3429000"/>
            <a:ext cx="5214937"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2671763" y="5224463"/>
            <a:ext cx="5214937" cy="15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a:off x="2671763" y="3643313"/>
            <a:ext cx="5214937" cy="15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rot="5400000" flipH="1" flipV="1">
            <a:off x="6481762" y="2608263"/>
            <a:ext cx="468313"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6704013" y="2376488"/>
            <a:ext cx="239712" cy="15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2892425" y="3643313"/>
            <a:ext cx="179388" cy="15716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5" name="Rectangle 14"/>
          <p:cNvSpPr/>
          <p:nvPr/>
        </p:nvSpPr>
        <p:spPr>
          <a:xfrm>
            <a:off x="2662238" y="3643313"/>
            <a:ext cx="252412" cy="1571625"/>
          </a:xfrm>
          <a:prstGeom prst="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cxnSp>
        <p:nvCxnSpPr>
          <p:cNvPr id="16" name="Connecteur droit 15"/>
          <p:cNvCxnSpPr/>
          <p:nvPr/>
        </p:nvCxnSpPr>
        <p:spPr>
          <a:xfrm rot="5400000">
            <a:off x="2286794" y="4428332"/>
            <a:ext cx="1571625" cy="158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7639050" y="3643313"/>
            <a:ext cx="252413" cy="1571625"/>
          </a:xfrm>
          <a:prstGeom prst="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6" name="Rectangle 25"/>
          <p:cNvSpPr/>
          <p:nvPr/>
        </p:nvSpPr>
        <p:spPr>
          <a:xfrm>
            <a:off x="7458075" y="3643313"/>
            <a:ext cx="179388" cy="15716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cxnSp>
        <p:nvCxnSpPr>
          <p:cNvPr id="27" name="Connecteur droit 26"/>
          <p:cNvCxnSpPr/>
          <p:nvPr/>
        </p:nvCxnSpPr>
        <p:spPr>
          <a:xfrm rot="5400000">
            <a:off x="6642894" y="4428332"/>
            <a:ext cx="1571625" cy="158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5138" name="Picture 2" descr="http://maison-prestige.com/www/images/BBCweb.jpg"/>
          <p:cNvPicPr>
            <a:picLocks noChangeAspect="1" noChangeArrowheads="1"/>
          </p:cNvPicPr>
          <p:nvPr/>
        </p:nvPicPr>
        <p:blipFill>
          <a:blip r:embed="rId4" cstate="print"/>
          <a:srcRect l="1418" t="2907" r="60303" b="1163"/>
          <a:stretch>
            <a:fillRect/>
          </a:stretch>
        </p:blipFill>
        <p:spPr bwMode="auto">
          <a:xfrm>
            <a:off x="6715125" y="3929063"/>
            <a:ext cx="571500" cy="698500"/>
          </a:xfrm>
          <a:prstGeom prst="rect">
            <a:avLst/>
          </a:prstGeom>
          <a:noFill/>
          <a:ln w="9525">
            <a:noFill/>
            <a:miter lim="800000"/>
            <a:headEnd/>
            <a:tailEnd/>
          </a:ln>
        </p:spPr>
      </p:pic>
      <p:sp>
        <p:nvSpPr>
          <p:cNvPr id="5139" name="ZoneTexte 28"/>
          <p:cNvSpPr txBox="1">
            <a:spLocks noChangeArrowheads="1"/>
          </p:cNvSpPr>
          <p:nvPr/>
        </p:nvSpPr>
        <p:spPr bwMode="auto">
          <a:xfrm>
            <a:off x="3357563" y="3786188"/>
            <a:ext cx="1357312" cy="369887"/>
          </a:xfrm>
          <a:prstGeom prst="rect">
            <a:avLst/>
          </a:prstGeom>
          <a:noFill/>
          <a:ln w="9525">
            <a:noFill/>
            <a:miter lim="800000"/>
            <a:headEnd/>
            <a:tailEnd/>
          </a:ln>
        </p:spPr>
        <p:txBody>
          <a:bodyPr>
            <a:spAutoFit/>
          </a:bodyPr>
          <a:lstStyle/>
          <a:p>
            <a:r>
              <a:rPr lang="fr-FR">
                <a:latin typeface="Calibri" pitchFamily="34" charset="0"/>
              </a:rPr>
              <a:t>RT 2005</a:t>
            </a:r>
          </a:p>
        </p:txBody>
      </p:sp>
      <p:sp>
        <p:nvSpPr>
          <p:cNvPr id="5140" name="ZoneTexte 29"/>
          <p:cNvSpPr txBox="1">
            <a:spLocks noChangeArrowheads="1"/>
          </p:cNvSpPr>
          <p:nvPr/>
        </p:nvSpPr>
        <p:spPr bwMode="auto">
          <a:xfrm>
            <a:off x="3214688" y="4429125"/>
            <a:ext cx="1357312" cy="369888"/>
          </a:xfrm>
          <a:prstGeom prst="rect">
            <a:avLst/>
          </a:prstGeom>
          <a:noFill/>
          <a:ln w="9525">
            <a:noFill/>
            <a:miter lim="800000"/>
            <a:headEnd/>
            <a:tailEnd/>
          </a:ln>
        </p:spPr>
        <p:txBody>
          <a:bodyPr>
            <a:spAutoFit/>
          </a:bodyPr>
          <a:lstStyle/>
          <a:p>
            <a:r>
              <a:rPr lang="fr-FR">
                <a:latin typeface="Calibri" pitchFamily="34" charset="0"/>
              </a:rPr>
              <a:t>RT 2012</a:t>
            </a:r>
          </a:p>
        </p:txBody>
      </p:sp>
      <p:sp>
        <p:nvSpPr>
          <p:cNvPr id="5141" name="ZoneTexte 30"/>
          <p:cNvSpPr txBox="1">
            <a:spLocks noChangeArrowheads="1"/>
          </p:cNvSpPr>
          <p:nvPr/>
        </p:nvSpPr>
        <p:spPr bwMode="auto">
          <a:xfrm>
            <a:off x="4929188" y="3929063"/>
            <a:ext cx="1357312" cy="369887"/>
          </a:xfrm>
          <a:prstGeom prst="rect">
            <a:avLst/>
          </a:prstGeom>
          <a:noFill/>
          <a:ln w="9525">
            <a:noFill/>
            <a:miter lim="800000"/>
            <a:headEnd/>
            <a:tailEnd/>
          </a:ln>
        </p:spPr>
        <p:txBody>
          <a:bodyPr>
            <a:spAutoFit/>
          </a:bodyPr>
          <a:lstStyle/>
          <a:p>
            <a:r>
              <a:rPr lang="fr-FR">
                <a:latin typeface="Calibri" pitchFamily="34" charset="0"/>
              </a:rPr>
              <a:t>RT 2010</a:t>
            </a:r>
          </a:p>
        </p:txBody>
      </p:sp>
      <p:sp>
        <p:nvSpPr>
          <p:cNvPr id="5142" name="ZoneTexte 31"/>
          <p:cNvSpPr txBox="1">
            <a:spLocks noChangeArrowheads="1"/>
          </p:cNvSpPr>
          <p:nvPr/>
        </p:nvSpPr>
        <p:spPr bwMode="auto">
          <a:xfrm>
            <a:off x="4929188" y="4643438"/>
            <a:ext cx="1357312" cy="369887"/>
          </a:xfrm>
          <a:prstGeom prst="rect">
            <a:avLst/>
          </a:prstGeom>
          <a:noFill/>
          <a:ln w="9525">
            <a:noFill/>
            <a:miter lim="800000"/>
            <a:headEnd/>
            <a:tailEnd/>
          </a:ln>
        </p:spPr>
        <p:txBody>
          <a:bodyPr>
            <a:spAutoFit/>
          </a:bodyPr>
          <a:lstStyle/>
          <a:p>
            <a:r>
              <a:rPr lang="fr-FR">
                <a:latin typeface="Calibri" pitchFamily="34" charset="0"/>
              </a:rPr>
              <a:t>RT 2020</a:t>
            </a:r>
          </a:p>
        </p:txBody>
      </p:sp>
      <p:sp>
        <p:nvSpPr>
          <p:cNvPr id="5143" name="ZoneTexte 22"/>
          <p:cNvSpPr txBox="1">
            <a:spLocks noChangeArrowheads="1"/>
          </p:cNvSpPr>
          <p:nvPr/>
        </p:nvSpPr>
        <p:spPr bwMode="auto">
          <a:xfrm>
            <a:off x="3929063" y="4214813"/>
            <a:ext cx="1357312" cy="369887"/>
          </a:xfrm>
          <a:prstGeom prst="rect">
            <a:avLst/>
          </a:prstGeom>
          <a:noFill/>
          <a:ln w="9525">
            <a:noFill/>
            <a:miter lim="800000"/>
            <a:headEnd/>
            <a:tailEnd/>
          </a:ln>
        </p:spPr>
        <p:txBody>
          <a:bodyPr>
            <a:spAutoFit/>
          </a:bodyPr>
          <a:lstStyle/>
          <a:p>
            <a:r>
              <a:rPr lang="fr-FR">
                <a:latin typeface="Calibri" pitchFamily="34" charset="0"/>
              </a:rPr>
              <a:t>RT 2000</a:t>
            </a:r>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Users\Vincent\Documents\EasyTherm\images\images V8\compressed\easy_angle_25_1.jpg"/>
          <p:cNvPicPr>
            <a:picLocks noChangeAspect="1" noChangeArrowheads="1"/>
          </p:cNvPicPr>
          <p:nvPr/>
        </p:nvPicPr>
        <p:blipFill>
          <a:blip r:embed="rId3" cstate="print">
            <a:clrChange>
              <a:clrFrom>
                <a:srgbClr val="000000"/>
              </a:clrFrom>
              <a:clrTo>
                <a:srgbClr val="000000">
                  <a:alpha val="0"/>
                </a:srgbClr>
              </a:clrTo>
            </a:clrChange>
          </a:blip>
          <a:srcRect l="29181" t="11020" r="25247" b="11020"/>
          <a:stretch>
            <a:fillRect/>
          </a:stretch>
        </p:blipFill>
        <p:spPr bwMode="auto">
          <a:xfrm>
            <a:off x="6444208" y="5139387"/>
            <a:ext cx="1296144" cy="1247215"/>
          </a:xfrm>
          <a:prstGeom prst="rect">
            <a:avLst/>
          </a:prstGeom>
          <a:noFill/>
        </p:spPr>
      </p:pic>
      <p:pic>
        <p:nvPicPr>
          <p:cNvPr id="1031" name="Picture 7" descr="C:\Users\Vincent\Documents\EasyTherm\images\images V8\compressed\easy_angle_50_1.jpg"/>
          <p:cNvPicPr>
            <a:picLocks noChangeAspect="1" noChangeArrowheads="1"/>
          </p:cNvPicPr>
          <p:nvPr/>
        </p:nvPicPr>
        <p:blipFill>
          <a:blip r:embed="rId4" cstate="print">
            <a:clrChange>
              <a:clrFrom>
                <a:srgbClr val="000000"/>
              </a:clrFrom>
              <a:clrTo>
                <a:srgbClr val="000000">
                  <a:alpha val="0"/>
                </a:srgbClr>
              </a:clrTo>
            </a:clrChange>
          </a:blip>
          <a:srcRect l="13977" t="8788" r="13750" b="3030"/>
          <a:stretch>
            <a:fillRect/>
          </a:stretch>
        </p:blipFill>
        <p:spPr bwMode="auto">
          <a:xfrm>
            <a:off x="6016044" y="2257002"/>
            <a:ext cx="2127328" cy="1460030"/>
          </a:xfrm>
          <a:prstGeom prst="rect">
            <a:avLst/>
          </a:prstGeom>
          <a:noFill/>
        </p:spPr>
      </p:pic>
      <p:pic>
        <p:nvPicPr>
          <p:cNvPr id="1032" name="Picture 8" descr="C:\Users\Vincent\Documents\EasyTherm\images\images V8\compressed\easy_module_50_1.jpg"/>
          <p:cNvPicPr>
            <a:picLocks noChangeAspect="1" noChangeArrowheads="1"/>
          </p:cNvPicPr>
          <p:nvPr/>
        </p:nvPicPr>
        <p:blipFill>
          <a:blip r:embed="rId5" cstate="print">
            <a:clrChange>
              <a:clrFrom>
                <a:srgbClr val="000000"/>
              </a:clrFrom>
              <a:clrTo>
                <a:srgbClr val="000000">
                  <a:alpha val="0"/>
                </a:srgbClr>
              </a:clrTo>
            </a:clrChange>
          </a:blip>
          <a:srcRect l="14470" t="7454" r="13709" b="941"/>
          <a:stretch>
            <a:fillRect/>
          </a:stretch>
        </p:blipFill>
        <p:spPr bwMode="auto">
          <a:xfrm>
            <a:off x="2887350" y="2273168"/>
            <a:ext cx="1912141" cy="1371856"/>
          </a:xfrm>
          <a:prstGeom prst="rect">
            <a:avLst/>
          </a:prstGeom>
          <a:noFill/>
        </p:spPr>
      </p:pic>
      <p:pic>
        <p:nvPicPr>
          <p:cNvPr id="1033" name="Picture 9" descr="C:\Users\Vincent\Documents\EasyTherm\images\images V8\compressed\easy_module_25_1.jpg"/>
          <p:cNvPicPr>
            <a:picLocks noChangeAspect="1" noChangeArrowheads="1"/>
          </p:cNvPicPr>
          <p:nvPr/>
        </p:nvPicPr>
        <p:blipFill>
          <a:blip r:embed="rId6" cstate="print">
            <a:clrChange>
              <a:clrFrom>
                <a:srgbClr val="000000"/>
              </a:clrFrom>
              <a:clrTo>
                <a:srgbClr val="000000">
                  <a:alpha val="0"/>
                </a:srgbClr>
              </a:clrTo>
            </a:clrChange>
          </a:blip>
          <a:srcRect l="28855" t="11276" r="25244" b="9792"/>
          <a:stretch>
            <a:fillRect/>
          </a:stretch>
        </p:blipFill>
        <p:spPr bwMode="auto">
          <a:xfrm>
            <a:off x="3188772" y="5211395"/>
            <a:ext cx="1283961" cy="1241941"/>
          </a:xfrm>
          <a:prstGeom prst="rect">
            <a:avLst/>
          </a:prstGeom>
          <a:noFill/>
        </p:spPr>
      </p:pic>
      <p:sp>
        <p:nvSpPr>
          <p:cNvPr id="20" name="Rectangle 1"/>
          <p:cNvSpPr txBox="1">
            <a:spLocks noChangeArrowheads="1"/>
          </p:cNvSpPr>
          <p:nvPr/>
        </p:nvSpPr>
        <p:spPr>
          <a:xfrm>
            <a:off x="285750" y="1928813"/>
            <a:ext cx="1857375" cy="4143375"/>
          </a:xfrm>
          <a:prstGeom prst="rect">
            <a:avLst/>
          </a:prstGeom>
          <a:solidFill>
            <a:schemeClr val="bg1">
              <a:alpha val="48000"/>
            </a:schemeClr>
          </a:solidFill>
          <a:ln/>
        </p:spPr>
        <p:txBody>
          <a:bodyPr lIns="90000" tIns="46800" rIns="90000" bIns="46800" anchor="ctr"/>
          <a:lstStyle/>
          <a:p>
            <a:pPr algn="ctr" fontAlgn="auto">
              <a:spcBef>
                <a:spcPts val="0"/>
              </a:spcBef>
              <a:spcAft>
                <a:spcPts val="0"/>
              </a:spcAft>
              <a:defRPr/>
            </a:pPr>
            <a:r>
              <a:rPr lang="fr-FR" sz="1400" dirty="0" smtClean="0">
                <a:latin typeface="+mj-lt"/>
                <a:ea typeface="+mj-ea"/>
                <a:cs typeface="+mj-cs"/>
              </a:rPr>
              <a:t>Avec la RT 2012 les constructions doivent avoir au moins 1/6 </a:t>
            </a:r>
            <a:r>
              <a:rPr lang="fr-FR" sz="1400" dirty="0" err="1" smtClean="0">
                <a:latin typeface="+mj-lt"/>
                <a:ea typeface="+mj-ea"/>
                <a:cs typeface="+mj-cs"/>
              </a:rPr>
              <a:t>ème</a:t>
            </a:r>
            <a:r>
              <a:rPr lang="fr-FR" sz="1400" dirty="0" smtClean="0">
                <a:latin typeface="+mj-lt"/>
                <a:ea typeface="+mj-ea"/>
                <a:cs typeface="+mj-cs"/>
              </a:rPr>
              <a:t> d’ouvertures.</a:t>
            </a:r>
          </a:p>
          <a:p>
            <a:pPr algn="ctr" fontAlgn="auto">
              <a:spcBef>
                <a:spcPts val="0"/>
              </a:spcBef>
              <a:spcAft>
                <a:spcPts val="0"/>
              </a:spcAft>
              <a:defRPr/>
            </a:pPr>
            <a:endParaRPr lang="fr-FR" sz="1400" dirty="0" smtClean="0">
              <a:latin typeface="+mj-lt"/>
              <a:ea typeface="+mj-ea"/>
              <a:cs typeface="+mj-cs"/>
            </a:endParaRPr>
          </a:p>
          <a:p>
            <a:pPr algn="ctr" fontAlgn="auto">
              <a:spcBef>
                <a:spcPts val="0"/>
              </a:spcBef>
              <a:spcAft>
                <a:spcPts val="0"/>
              </a:spcAft>
              <a:defRPr/>
            </a:pPr>
            <a:r>
              <a:rPr lang="fr-FR" sz="1400" dirty="0" smtClean="0">
                <a:latin typeface="+mj-lt"/>
                <a:ea typeface="+mj-ea"/>
                <a:cs typeface="+mj-cs"/>
              </a:rPr>
              <a:t>Dans une pose en quinconce, cela implique un nombre très important de découpes.</a:t>
            </a:r>
          </a:p>
          <a:p>
            <a:pPr algn="ctr" fontAlgn="auto">
              <a:spcBef>
                <a:spcPts val="0"/>
              </a:spcBef>
              <a:spcAft>
                <a:spcPts val="0"/>
              </a:spcAft>
              <a:defRPr/>
            </a:pPr>
            <a:endParaRPr lang="fr-FR" sz="1400" dirty="0" smtClean="0">
              <a:latin typeface="+mj-lt"/>
              <a:ea typeface="+mj-ea"/>
              <a:cs typeface="+mj-cs"/>
            </a:endParaRPr>
          </a:p>
          <a:p>
            <a:pPr algn="ctr" fontAlgn="auto">
              <a:spcBef>
                <a:spcPts val="0"/>
              </a:spcBef>
              <a:spcAft>
                <a:spcPts val="0"/>
              </a:spcAft>
              <a:defRPr/>
            </a:pPr>
            <a:r>
              <a:rPr lang="fr-FR" sz="1400" dirty="0" smtClean="0">
                <a:latin typeface="+mj-lt"/>
                <a:ea typeface="+mj-ea"/>
                <a:cs typeface="+mj-cs"/>
              </a:rPr>
              <a:t>EasyTherm a pris cette nécessité en compte et évite cette perte de temps et de matière grâce aux demi blocs d’abouts et d’angle.</a:t>
            </a:r>
            <a:endParaRPr lang="en-GB" sz="1400" dirty="0">
              <a:latin typeface="+mj-lt"/>
              <a:ea typeface="+mj-ea"/>
              <a:cs typeface="+mj-cs"/>
            </a:endParaRPr>
          </a:p>
          <a:p>
            <a:pPr algn="ctr" fontAlgn="auto">
              <a:spcBef>
                <a:spcPts val="0"/>
              </a:spcBef>
              <a:spcAft>
                <a:spcPts val="0"/>
              </a:spcAft>
              <a:defRPr/>
            </a:pPr>
            <a:endParaRPr lang="en-GB" sz="1400" dirty="0">
              <a:latin typeface="+mj-lt"/>
              <a:ea typeface="+mj-ea"/>
              <a:cs typeface="+mj-cs"/>
            </a:endParaRPr>
          </a:p>
        </p:txBody>
      </p:sp>
      <p:sp>
        <p:nvSpPr>
          <p:cNvPr id="21" name="Rectangle 1"/>
          <p:cNvSpPr txBox="1">
            <a:spLocks noChangeArrowheads="1"/>
          </p:cNvSpPr>
          <p:nvPr/>
        </p:nvSpPr>
        <p:spPr>
          <a:xfrm>
            <a:off x="1785938" y="214313"/>
            <a:ext cx="5500687" cy="785812"/>
          </a:xfrm>
          <a:prstGeom prst="rect">
            <a:avLst/>
          </a:prstGeom>
          <a:solidFill>
            <a:schemeClr val="bg1">
              <a:alpha val="48000"/>
            </a:schemeClr>
          </a:solidFill>
          <a:ln/>
        </p:spPr>
        <p:txBody>
          <a:bodyPr lIns="90000" tIns="46800" rIns="90000" bIns="46800" anchor="b">
            <a:noAutofit/>
          </a:bodyPr>
          <a:lstStyle/>
          <a:p>
            <a:pPr algn="ctr" fontAlgn="auto">
              <a:spcBef>
                <a:spcPts val="0"/>
              </a:spcBef>
              <a:spcAft>
                <a:spcPts val="0"/>
              </a:spcAft>
              <a:defRPr/>
            </a:pPr>
            <a:r>
              <a:rPr lang="fr-FR" sz="2700" dirty="0" smtClean="0">
                <a:latin typeface="+mj-lt"/>
                <a:ea typeface="+mj-ea"/>
                <a:cs typeface="+mj-cs"/>
              </a:rPr>
              <a:t>Des demi blocs pour encore gagner du temps.</a:t>
            </a:r>
            <a:endParaRPr lang="en-GB" sz="2700" dirty="0">
              <a:latin typeface="+mj-lt"/>
              <a:ea typeface="+mj-ea"/>
              <a:cs typeface="+mj-cs"/>
            </a:endParaRPr>
          </a:p>
        </p:txBody>
      </p:sp>
      <p:sp>
        <p:nvSpPr>
          <p:cNvPr id="24" name="Rectangle 23"/>
          <p:cNvSpPr/>
          <p:nvPr/>
        </p:nvSpPr>
        <p:spPr>
          <a:xfrm>
            <a:off x="2843808" y="3501008"/>
            <a:ext cx="1944216" cy="1754326"/>
          </a:xfrm>
          <a:prstGeom prst="rect">
            <a:avLst/>
          </a:prstGeom>
          <a:noFill/>
        </p:spPr>
        <p:txBody>
          <a:bodyPr wrap="square" anchor="ctr">
            <a:spAutoFit/>
            <a:scene3d>
              <a:camera prst="orthographicFront"/>
              <a:lightRig rig="soft" dir="t"/>
            </a:scene3d>
            <a:sp3d extrusionH="57150" contourW="12700" prstMaterial="metal">
              <a:bevelT w="38100" h="38100"/>
              <a:extrusionClr>
                <a:srgbClr val="33CC33"/>
              </a:extrusionClr>
              <a:contourClr>
                <a:srgbClr val="003300"/>
              </a:contourClr>
            </a:sp3d>
          </a:bodyPr>
          <a:lstStyle/>
          <a:p>
            <a:pPr algn="ctr" fontAlgn="auto">
              <a:spcBef>
                <a:spcPts val="0"/>
              </a:spcBef>
              <a:spcAft>
                <a:spcPts val="0"/>
              </a:spcAft>
              <a:defRPr/>
            </a:pPr>
            <a:r>
              <a:rPr lang="fr-FR" sz="3600" dirty="0" smtClean="0">
                <a:ln w="10160">
                  <a:solidFill>
                    <a:srgbClr val="003300"/>
                  </a:solidFill>
                  <a:prstDash val="solid"/>
                </a:ln>
                <a:solidFill>
                  <a:srgbClr val="CEF4CC"/>
                </a:solidFill>
                <a:effectLst>
                  <a:outerShdw dir="5400000" sx="83000" sy="83000" rotWithShape="0">
                    <a:srgbClr val="008000">
                      <a:alpha val="36000"/>
                    </a:srgbClr>
                  </a:outerShdw>
                </a:effectLst>
                <a:latin typeface="+mn-lt"/>
                <a:ea typeface="ＭＳ Ｐゴシック" charset="-128"/>
                <a:cs typeface="+mn-cs"/>
              </a:rPr>
              <a:t>Demi bloc d’about</a:t>
            </a:r>
            <a:endParaRPr lang="fr-FR" sz="3600" dirty="0">
              <a:ln w="10160">
                <a:solidFill>
                  <a:srgbClr val="003300"/>
                </a:solidFill>
                <a:prstDash val="solid"/>
              </a:ln>
              <a:solidFill>
                <a:srgbClr val="CEF4CC"/>
              </a:solidFill>
              <a:effectLst>
                <a:outerShdw dir="5400000" sx="83000" sy="83000" rotWithShape="0">
                  <a:srgbClr val="008000">
                    <a:alpha val="36000"/>
                  </a:srgbClr>
                </a:outerShdw>
              </a:effectLst>
              <a:latin typeface="+mn-lt"/>
              <a:ea typeface="ＭＳ Ｐゴシック" charset="-128"/>
              <a:cs typeface="+mn-cs"/>
            </a:endParaRPr>
          </a:p>
        </p:txBody>
      </p:sp>
      <p:sp>
        <p:nvSpPr>
          <p:cNvPr id="25" name="Rectangle 24"/>
          <p:cNvSpPr/>
          <p:nvPr/>
        </p:nvSpPr>
        <p:spPr>
          <a:xfrm>
            <a:off x="6012160" y="3474874"/>
            <a:ext cx="1944216" cy="1754326"/>
          </a:xfrm>
          <a:prstGeom prst="rect">
            <a:avLst/>
          </a:prstGeom>
          <a:noFill/>
        </p:spPr>
        <p:txBody>
          <a:bodyPr wrap="square" anchor="ctr">
            <a:spAutoFit/>
            <a:scene3d>
              <a:camera prst="orthographicFront"/>
              <a:lightRig rig="soft" dir="t"/>
            </a:scene3d>
            <a:sp3d extrusionH="57150" contourW="12700" prstMaterial="metal">
              <a:bevelT w="38100" h="38100"/>
              <a:extrusionClr>
                <a:srgbClr val="33CC33"/>
              </a:extrusionClr>
              <a:contourClr>
                <a:srgbClr val="003300"/>
              </a:contourClr>
            </a:sp3d>
          </a:bodyPr>
          <a:lstStyle/>
          <a:p>
            <a:pPr algn="ctr" fontAlgn="auto">
              <a:spcBef>
                <a:spcPts val="0"/>
              </a:spcBef>
              <a:spcAft>
                <a:spcPts val="0"/>
              </a:spcAft>
              <a:defRPr/>
            </a:pPr>
            <a:r>
              <a:rPr lang="fr-FR" sz="3600" dirty="0" smtClean="0">
                <a:ln w="10160">
                  <a:solidFill>
                    <a:srgbClr val="003300"/>
                  </a:solidFill>
                  <a:prstDash val="solid"/>
                </a:ln>
                <a:solidFill>
                  <a:srgbClr val="CEF4CC"/>
                </a:solidFill>
                <a:effectLst>
                  <a:outerShdw dir="5400000" sx="83000" sy="83000" rotWithShape="0">
                    <a:srgbClr val="008000">
                      <a:alpha val="36000"/>
                    </a:srgbClr>
                  </a:outerShdw>
                </a:effectLst>
                <a:latin typeface="+mn-lt"/>
                <a:ea typeface="ＭＳ Ｐゴシック" charset="-128"/>
                <a:cs typeface="+mn-cs"/>
              </a:rPr>
              <a:t>Demi bloc d’angle</a:t>
            </a:r>
            <a:endParaRPr lang="fr-FR" sz="3600" dirty="0">
              <a:ln w="10160">
                <a:solidFill>
                  <a:srgbClr val="003300"/>
                </a:solidFill>
                <a:prstDash val="solid"/>
              </a:ln>
              <a:solidFill>
                <a:srgbClr val="CEF4CC"/>
              </a:solidFill>
              <a:effectLst>
                <a:outerShdw dir="5400000" sx="83000" sy="83000" rotWithShape="0">
                  <a:srgbClr val="008000">
                    <a:alpha val="36000"/>
                  </a:srgbClr>
                </a:outerShdw>
              </a:effectLst>
              <a:latin typeface="+mn-lt"/>
              <a:ea typeface="ＭＳ Ｐゴシック" charset="-128"/>
              <a:cs typeface="+mn-cs"/>
            </a:endParaRPr>
          </a:p>
        </p:txBody>
      </p:sp>
      <p:sp>
        <p:nvSpPr>
          <p:cNvPr id="26" name="Rectangle 25"/>
          <p:cNvSpPr/>
          <p:nvPr/>
        </p:nvSpPr>
        <p:spPr>
          <a:xfrm>
            <a:off x="6012160" y="1268760"/>
            <a:ext cx="1944216" cy="1200329"/>
          </a:xfrm>
          <a:prstGeom prst="rect">
            <a:avLst/>
          </a:prstGeom>
          <a:noFill/>
        </p:spPr>
        <p:txBody>
          <a:bodyPr wrap="square" anchor="ctr">
            <a:spAutoFit/>
            <a:scene3d>
              <a:camera prst="orthographicFront"/>
              <a:lightRig rig="soft" dir="t"/>
            </a:scene3d>
            <a:sp3d extrusionH="57150" contourW="12700" prstMaterial="metal">
              <a:bevelT w="38100" h="38100"/>
              <a:extrusionClr>
                <a:srgbClr val="33CC33"/>
              </a:extrusionClr>
              <a:contourClr>
                <a:srgbClr val="003300"/>
              </a:contourClr>
            </a:sp3d>
          </a:bodyPr>
          <a:lstStyle/>
          <a:p>
            <a:pPr algn="ctr" fontAlgn="auto">
              <a:spcBef>
                <a:spcPts val="0"/>
              </a:spcBef>
              <a:spcAft>
                <a:spcPts val="0"/>
              </a:spcAft>
              <a:defRPr/>
            </a:pPr>
            <a:r>
              <a:rPr lang="fr-FR" sz="3600" dirty="0" smtClean="0">
                <a:ln w="10160">
                  <a:solidFill>
                    <a:srgbClr val="003300"/>
                  </a:solidFill>
                  <a:prstDash val="solid"/>
                </a:ln>
                <a:solidFill>
                  <a:srgbClr val="CEF4CC"/>
                </a:solidFill>
                <a:effectLst>
                  <a:outerShdw dir="5400000" sx="83000" sy="83000" rotWithShape="0">
                    <a:srgbClr val="008000">
                      <a:alpha val="36000"/>
                    </a:srgbClr>
                  </a:outerShdw>
                </a:effectLst>
                <a:latin typeface="+mn-lt"/>
                <a:ea typeface="ＭＳ Ｐゴシック" charset="-128"/>
                <a:cs typeface="+mn-cs"/>
              </a:rPr>
              <a:t>bloc d’angle</a:t>
            </a:r>
            <a:endParaRPr lang="fr-FR" sz="3600" dirty="0">
              <a:ln w="10160">
                <a:solidFill>
                  <a:srgbClr val="003300"/>
                </a:solidFill>
                <a:prstDash val="solid"/>
              </a:ln>
              <a:solidFill>
                <a:srgbClr val="CEF4CC"/>
              </a:solidFill>
              <a:effectLst>
                <a:outerShdw dir="5400000" sx="83000" sy="83000" rotWithShape="0">
                  <a:srgbClr val="008000">
                    <a:alpha val="36000"/>
                  </a:srgbClr>
                </a:outerShdw>
              </a:effectLst>
              <a:latin typeface="+mn-lt"/>
              <a:ea typeface="ＭＳ Ｐゴシック" charset="-128"/>
              <a:cs typeface="+mn-cs"/>
            </a:endParaRPr>
          </a:p>
        </p:txBody>
      </p:sp>
      <p:sp>
        <p:nvSpPr>
          <p:cNvPr id="27" name="Rectangle 26"/>
          <p:cNvSpPr/>
          <p:nvPr/>
        </p:nvSpPr>
        <p:spPr>
          <a:xfrm>
            <a:off x="2843808" y="1257726"/>
            <a:ext cx="1944216" cy="1200329"/>
          </a:xfrm>
          <a:prstGeom prst="rect">
            <a:avLst/>
          </a:prstGeom>
          <a:noFill/>
        </p:spPr>
        <p:txBody>
          <a:bodyPr wrap="square" anchor="ctr">
            <a:spAutoFit/>
            <a:scene3d>
              <a:camera prst="orthographicFront"/>
              <a:lightRig rig="soft" dir="t"/>
            </a:scene3d>
            <a:sp3d extrusionH="57150" contourW="12700" prstMaterial="metal">
              <a:bevelT w="38100" h="38100"/>
              <a:extrusionClr>
                <a:srgbClr val="33CC33"/>
              </a:extrusionClr>
              <a:contourClr>
                <a:srgbClr val="003300"/>
              </a:contourClr>
            </a:sp3d>
          </a:bodyPr>
          <a:lstStyle/>
          <a:p>
            <a:pPr algn="ctr" fontAlgn="auto">
              <a:spcBef>
                <a:spcPts val="0"/>
              </a:spcBef>
              <a:spcAft>
                <a:spcPts val="0"/>
              </a:spcAft>
              <a:defRPr/>
            </a:pPr>
            <a:r>
              <a:rPr lang="fr-FR" sz="3600" dirty="0" smtClean="0">
                <a:ln w="10160">
                  <a:solidFill>
                    <a:srgbClr val="003300"/>
                  </a:solidFill>
                  <a:prstDash val="solid"/>
                </a:ln>
                <a:solidFill>
                  <a:srgbClr val="CEF4CC"/>
                </a:solidFill>
                <a:effectLst>
                  <a:outerShdw dir="5400000" sx="83000" sy="83000" rotWithShape="0">
                    <a:srgbClr val="008000">
                      <a:alpha val="36000"/>
                    </a:srgbClr>
                  </a:outerShdw>
                </a:effectLst>
                <a:latin typeface="+mn-lt"/>
                <a:ea typeface="ＭＳ Ｐゴシック" charset="-128"/>
                <a:cs typeface="+mn-cs"/>
              </a:rPr>
              <a:t>bloc d’about</a:t>
            </a:r>
            <a:endParaRPr lang="fr-FR" sz="3600" dirty="0">
              <a:ln w="10160">
                <a:solidFill>
                  <a:srgbClr val="003300"/>
                </a:solidFill>
                <a:prstDash val="solid"/>
              </a:ln>
              <a:solidFill>
                <a:srgbClr val="CEF4CC"/>
              </a:solidFill>
              <a:effectLst>
                <a:outerShdw dir="5400000" sx="83000" sy="83000" rotWithShape="0">
                  <a:srgbClr val="008000">
                    <a:alpha val="36000"/>
                  </a:srgbClr>
                </a:outerShdw>
              </a:effectLst>
              <a:latin typeface="+mn-lt"/>
              <a:ea typeface="ＭＳ Ｐゴシック" charset="-128"/>
              <a:cs typeface="+mn-c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nodeType="withEffect">
                                  <p:stCondLst>
                                    <p:cond delay="0"/>
                                  </p:stCondLst>
                                  <p:iterate type="lt">
                                    <p:tmPct val="50000"/>
                                  </p:iterate>
                                  <p:childTnLst>
                                    <p:set>
                                      <p:cBhvr>
                                        <p:cTn id="6" dur="1" fill="hold">
                                          <p:stCondLst>
                                            <p:cond delay="0"/>
                                          </p:stCondLst>
                                        </p:cTn>
                                        <p:tgtEl>
                                          <p:spTgt spid="24"/>
                                        </p:tgtEl>
                                        <p:attrNameLst>
                                          <p:attrName>style.visibility</p:attrName>
                                        </p:attrNameLst>
                                      </p:cBhvr>
                                      <p:to>
                                        <p:strVal val="visible"/>
                                      </p:to>
                                    </p:set>
                                    <p:set>
                                      <p:cBhvr>
                                        <p:cTn id="7" dur="455" fill="hold">
                                          <p:stCondLst>
                                            <p:cond delay="0"/>
                                          </p:stCondLst>
                                        </p:cTn>
                                        <p:tgtEl>
                                          <p:spTgt spid="24"/>
                                        </p:tgtEl>
                                        <p:attrNameLst>
                                          <p:attrName>style.rotation</p:attrName>
                                        </p:attrNameLst>
                                      </p:cBhvr>
                                      <p:to>
                                        <p:strVal val="-45.0"/>
                                      </p:to>
                                    </p:set>
                                    <p:anim calcmode="lin" valueType="num">
                                      <p:cBhvr>
                                        <p:cTn id="8" dur="455" fill="hold">
                                          <p:stCondLst>
                                            <p:cond delay="455"/>
                                          </p:stCondLst>
                                        </p:cTn>
                                        <p:tgtEl>
                                          <p:spTgt spid="24"/>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4"/>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4"/>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4"/>
                                        </p:tgtEl>
                                        <p:attrNameLst>
                                          <p:attrName>ppt_y</p:attrName>
                                        </p:attrNameLst>
                                      </p:cBhvr>
                                      <p:tavLst>
                                        <p:tav tm="0">
                                          <p:val>
                                            <p:strVal val="#ppt_y-(0.354*#ppt_w-0.172*#ppt_h)"/>
                                          </p:val>
                                        </p:tav>
                                        <p:tav tm="100000">
                                          <p:val>
                                            <p:strVal val="#ppt_y"/>
                                          </p:val>
                                        </p:tav>
                                      </p:tavLst>
                                    </p:anim>
                                  </p:childTnLst>
                                </p:cTn>
                              </p:par>
                              <p:par>
                                <p:cTn id="12" presetID="38" presetClass="entr" presetSubtype="0" accel="50000" fill="hold" nodeType="withEffect">
                                  <p:stCondLst>
                                    <p:cond delay="0"/>
                                  </p:stCondLst>
                                  <p:iterate type="lt">
                                    <p:tmPct val="50000"/>
                                  </p:iterate>
                                  <p:childTnLst>
                                    <p:set>
                                      <p:cBhvr>
                                        <p:cTn id="13" dur="1" fill="hold">
                                          <p:stCondLst>
                                            <p:cond delay="0"/>
                                          </p:stCondLst>
                                        </p:cTn>
                                        <p:tgtEl>
                                          <p:spTgt spid="25"/>
                                        </p:tgtEl>
                                        <p:attrNameLst>
                                          <p:attrName>style.visibility</p:attrName>
                                        </p:attrNameLst>
                                      </p:cBhvr>
                                      <p:to>
                                        <p:strVal val="visible"/>
                                      </p:to>
                                    </p:set>
                                    <p:set>
                                      <p:cBhvr>
                                        <p:cTn id="14" dur="455" fill="hold">
                                          <p:stCondLst>
                                            <p:cond delay="0"/>
                                          </p:stCondLst>
                                        </p:cTn>
                                        <p:tgtEl>
                                          <p:spTgt spid="25"/>
                                        </p:tgtEl>
                                        <p:attrNameLst>
                                          <p:attrName>style.rotation</p:attrName>
                                        </p:attrNameLst>
                                      </p:cBhvr>
                                      <p:to>
                                        <p:strVal val="-45.0"/>
                                      </p:to>
                                    </p:set>
                                    <p:anim calcmode="lin" valueType="num">
                                      <p:cBhvr>
                                        <p:cTn id="15" dur="455" fill="hold">
                                          <p:stCondLst>
                                            <p:cond delay="455"/>
                                          </p:stCondLst>
                                        </p:cTn>
                                        <p:tgtEl>
                                          <p:spTgt spid="25"/>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25"/>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25"/>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25"/>
                                        </p:tgtEl>
                                        <p:attrNameLst>
                                          <p:attrName>ppt_y</p:attrName>
                                        </p:attrNameLst>
                                      </p:cBhvr>
                                      <p:tavLst>
                                        <p:tav tm="0">
                                          <p:val>
                                            <p:strVal val="#ppt_y-(0.354*#ppt_w-0.172*#ppt_h)"/>
                                          </p:val>
                                        </p:tav>
                                        <p:tav tm="100000">
                                          <p:val>
                                            <p:strVal val="#ppt_y"/>
                                          </p:val>
                                        </p:tav>
                                      </p:tavLst>
                                    </p:anim>
                                  </p:childTnLst>
                                </p:cTn>
                              </p:par>
                              <p:par>
                                <p:cTn id="19" presetID="38" presetClass="entr" presetSubtype="0" accel="50000" fill="hold" nodeType="withEffect">
                                  <p:stCondLst>
                                    <p:cond delay="0"/>
                                  </p:stCondLst>
                                  <p:iterate type="lt">
                                    <p:tmPct val="50000"/>
                                  </p:iterate>
                                  <p:childTnLst>
                                    <p:set>
                                      <p:cBhvr>
                                        <p:cTn id="20" dur="1" fill="hold">
                                          <p:stCondLst>
                                            <p:cond delay="0"/>
                                          </p:stCondLst>
                                        </p:cTn>
                                        <p:tgtEl>
                                          <p:spTgt spid="26"/>
                                        </p:tgtEl>
                                        <p:attrNameLst>
                                          <p:attrName>style.visibility</p:attrName>
                                        </p:attrNameLst>
                                      </p:cBhvr>
                                      <p:to>
                                        <p:strVal val="visible"/>
                                      </p:to>
                                    </p:set>
                                    <p:set>
                                      <p:cBhvr>
                                        <p:cTn id="21" dur="455" fill="hold">
                                          <p:stCondLst>
                                            <p:cond delay="0"/>
                                          </p:stCondLst>
                                        </p:cTn>
                                        <p:tgtEl>
                                          <p:spTgt spid="26"/>
                                        </p:tgtEl>
                                        <p:attrNameLst>
                                          <p:attrName>style.rotation</p:attrName>
                                        </p:attrNameLst>
                                      </p:cBhvr>
                                      <p:to>
                                        <p:strVal val="-45.0"/>
                                      </p:to>
                                    </p:set>
                                    <p:anim calcmode="lin" valueType="num">
                                      <p:cBhvr>
                                        <p:cTn id="22" dur="455" fill="hold">
                                          <p:stCondLst>
                                            <p:cond delay="455"/>
                                          </p:stCondLst>
                                        </p:cTn>
                                        <p:tgtEl>
                                          <p:spTgt spid="26"/>
                                        </p:tgtEl>
                                        <p:attrNameLst>
                                          <p:attrName>style.rotation</p:attrName>
                                        </p:attrNameLst>
                                      </p:cBhvr>
                                      <p:tavLst>
                                        <p:tav tm="0">
                                          <p:val>
                                            <p:fltVal val="-45"/>
                                          </p:val>
                                        </p:tav>
                                        <p:tav tm="69900">
                                          <p:val>
                                            <p:fltVal val="45"/>
                                          </p:val>
                                        </p:tav>
                                        <p:tav tm="100000">
                                          <p:val>
                                            <p:fltVal val="0"/>
                                          </p:val>
                                        </p:tav>
                                      </p:tavLst>
                                    </p:anim>
                                    <p:anim calcmode="lin" valueType="num">
                                      <p:cBhvr>
                                        <p:cTn id="23" dur="455" fill="hold">
                                          <p:stCondLst>
                                            <p:cond delay="0"/>
                                          </p:stCondLst>
                                        </p:cTn>
                                        <p:tgtEl>
                                          <p:spTgt spid="26"/>
                                        </p:tgtEl>
                                        <p:attrNameLst>
                                          <p:attrName>ppt_y</p:attrName>
                                        </p:attrNameLst>
                                      </p:cBhvr>
                                      <p:tavLst>
                                        <p:tav tm="0">
                                          <p:val>
                                            <p:strVal val="#ppt_y-1"/>
                                          </p:val>
                                        </p:tav>
                                        <p:tav tm="100000">
                                          <p:val>
                                            <p:strVal val="#ppt_y-(0.354*#ppt_w-0.172*#ppt_h)"/>
                                          </p:val>
                                        </p:tav>
                                      </p:tavLst>
                                    </p:anim>
                                    <p:anim calcmode="lin" valueType="num">
                                      <p:cBhvr>
                                        <p:cTn id="24" dur="156" decel="50000" autoRev="1" fill="hold">
                                          <p:stCondLst>
                                            <p:cond delay="455"/>
                                          </p:stCondLst>
                                        </p:cTn>
                                        <p:tgtEl>
                                          <p:spTgt spid="26"/>
                                        </p:tgtEl>
                                        <p:attrNameLst>
                                          <p:attrName>ppt_y</p:attrName>
                                        </p:attrNameLst>
                                      </p:cBhvr>
                                      <p:tavLst>
                                        <p:tav tm="0">
                                          <p:val>
                                            <p:strVal val="#ppt_y-(0.354*#ppt_w-0.172*#ppt_h)"/>
                                          </p:val>
                                        </p:tav>
                                        <p:tav tm="100000">
                                          <p:val>
                                            <p:strVal val="#ppt_y-(0.354*#ppt_w-0.172*#ppt_h)-#ppt_h/2"/>
                                          </p:val>
                                        </p:tav>
                                      </p:tavLst>
                                    </p:anim>
                                    <p:anim calcmode="lin" valueType="num">
                                      <p:cBhvr>
                                        <p:cTn id="25" dur="136" fill="hold">
                                          <p:stCondLst>
                                            <p:cond delay="864"/>
                                          </p:stCondLst>
                                        </p:cTn>
                                        <p:tgtEl>
                                          <p:spTgt spid="26"/>
                                        </p:tgtEl>
                                        <p:attrNameLst>
                                          <p:attrName>ppt_y</p:attrName>
                                        </p:attrNameLst>
                                      </p:cBhvr>
                                      <p:tavLst>
                                        <p:tav tm="0">
                                          <p:val>
                                            <p:strVal val="#ppt_y-(0.354*#ppt_w-0.172*#ppt_h)"/>
                                          </p:val>
                                        </p:tav>
                                        <p:tav tm="100000">
                                          <p:val>
                                            <p:strVal val="#ppt_y"/>
                                          </p:val>
                                        </p:tav>
                                      </p:tavLst>
                                    </p:anim>
                                  </p:childTnLst>
                                </p:cTn>
                              </p:par>
                              <p:par>
                                <p:cTn id="26" presetID="38" presetClass="entr" presetSubtype="0" accel="50000" fill="hold" nodeType="withEffect">
                                  <p:stCondLst>
                                    <p:cond delay="0"/>
                                  </p:stCondLst>
                                  <p:iterate type="lt">
                                    <p:tmPct val="50000"/>
                                  </p:iterate>
                                  <p:childTnLst>
                                    <p:set>
                                      <p:cBhvr>
                                        <p:cTn id="27" dur="1" fill="hold">
                                          <p:stCondLst>
                                            <p:cond delay="0"/>
                                          </p:stCondLst>
                                        </p:cTn>
                                        <p:tgtEl>
                                          <p:spTgt spid="27"/>
                                        </p:tgtEl>
                                        <p:attrNameLst>
                                          <p:attrName>style.visibility</p:attrName>
                                        </p:attrNameLst>
                                      </p:cBhvr>
                                      <p:to>
                                        <p:strVal val="visible"/>
                                      </p:to>
                                    </p:set>
                                    <p:set>
                                      <p:cBhvr>
                                        <p:cTn id="28" dur="455" fill="hold">
                                          <p:stCondLst>
                                            <p:cond delay="0"/>
                                          </p:stCondLst>
                                        </p:cTn>
                                        <p:tgtEl>
                                          <p:spTgt spid="27"/>
                                        </p:tgtEl>
                                        <p:attrNameLst>
                                          <p:attrName>style.rotation</p:attrName>
                                        </p:attrNameLst>
                                      </p:cBhvr>
                                      <p:to>
                                        <p:strVal val="-45.0"/>
                                      </p:to>
                                    </p:set>
                                    <p:anim calcmode="lin" valueType="num">
                                      <p:cBhvr>
                                        <p:cTn id="29" dur="455" fill="hold">
                                          <p:stCondLst>
                                            <p:cond delay="455"/>
                                          </p:stCondLst>
                                        </p:cTn>
                                        <p:tgtEl>
                                          <p:spTgt spid="27"/>
                                        </p:tgtEl>
                                        <p:attrNameLst>
                                          <p:attrName>style.rotation</p:attrName>
                                        </p:attrNameLst>
                                      </p:cBhvr>
                                      <p:tavLst>
                                        <p:tav tm="0">
                                          <p:val>
                                            <p:fltVal val="-45"/>
                                          </p:val>
                                        </p:tav>
                                        <p:tav tm="69900">
                                          <p:val>
                                            <p:fltVal val="45"/>
                                          </p:val>
                                        </p:tav>
                                        <p:tav tm="100000">
                                          <p:val>
                                            <p:fltVal val="0"/>
                                          </p:val>
                                        </p:tav>
                                      </p:tavLst>
                                    </p:anim>
                                    <p:anim calcmode="lin" valueType="num">
                                      <p:cBhvr>
                                        <p:cTn id="30" dur="455" fill="hold">
                                          <p:stCondLst>
                                            <p:cond delay="0"/>
                                          </p:stCondLst>
                                        </p:cTn>
                                        <p:tgtEl>
                                          <p:spTgt spid="27"/>
                                        </p:tgtEl>
                                        <p:attrNameLst>
                                          <p:attrName>ppt_y</p:attrName>
                                        </p:attrNameLst>
                                      </p:cBhvr>
                                      <p:tavLst>
                                        <p:tav tm="0">
                                          <p:val>
                                            <p:strVal val="#ppt_y-1"/>
                                          </p:val>
                                        </p:tav>
                                        <p:tav tm="100000">
                                          <p:val>
                                            <p:strVal val="#ppt_y-(0.354*#ppt_w-0.172*#ppt_h)"/>
                                          </p:val>
                                        </p:tav>
                                      </p:tavLst>
                                    </p:anim>
                                    <p:anim calcmode="lin" valueType="num">
                                      <p:cBhvr>
                                        <p:cTn id="31" dur="156" decel="50000" autoRev="1" fill="hold">
                                          <p:stCondLst>
                                            <p:cond delay="455"/>
                                          </p:stCondLst>
                                        </p:cTn>
                                        <p:tgtEl>
                                          <p:spTgt spid="27"/>
                                        </p:tgtEl>
                                        <p:attrNameLst>
                                          <p:attrName>ppt_y</p:attrName>
                                        </p:attrNameLst>
                                      </p:cBhvr>
                                      <p:tavLst>
                                        <p:tav tm="0">
                                          <p:val>
                                            <p:strVal val="#ppt_y-(0.354*#ppt_w-0.172*#ppt_h)"/>
                                          </p:val>
                                        </p:tav>
                                        <p:tav tm="100000">
                                          <p:val>
                                            <p:strVal val="#ppt_y-(0.354*#ppt_w-0.172*#ppt_h)-#ppt_h/2"/>
                                          </p:val>
                                        </p:tav>
                                      </p:tavLst>
                                    </p:anim>
                                    <p:anim calcmode="lin" valueType="num">
                                      <p:cBhvr>
                                        <p:cTn id="32" dur="136" fill="hold">
                                          <p:stCondLst>
                                            <p:cond delay="864"/>
                                          </p:stCondLst>
                                        </p:cTn>
                                        <p:tgtEl>
                                          <p:spTgt spid="27"/>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e-news.name/images/porte.jpg"/>
          <p:cNvPicPr>
            <a:picLocks noChangeAspect="1" noChangeArrowheads="1"/>
          </p:cNvPicPr>
          <p:nvPr/>
        </p:nvPicPr>
        <p:blipFill>
          <a:blip r:embed="rId3" cstate="print"/>
          <a:srcRect l="38443" t="10949" r="37723"/>
          <a:stretch>
            <a:fillRect/>
          </a:stretch>
        </p:blipFill>
        <p:spPr bwMode="auto">
          <a:xfrm>
            <a:off x="4523578" y="2132856"/>
            <a:ext cx="1439365" cy="3974792"/>
          </a:xfrm>
          <a:prstGeom prst="rect">
            <a:avLst/>
          </a:prstGeom>
          <a:noFill/>
        </p:spPr>
      </p:pic>
      <p:pic>
        <p:nvPicPr>
          <p:cNvPr id="3076" name="Picture 4" descr="http://www.virtualmuseum.ca/Exhibitions/Maison/images/cas/fenetre-9.jpg"/>
          <p:cNvPicPr>
            <a:picLocks noChangeAspect="1" noChangeArrowheads="1"/>
          </p:cNvPicPr>
          <p:nvPr/>
        </p:nvPicPr>
        <p:blipFill>
          <a:blip r:embed="rId4" cstate="print"/>
          <a:srcRect l="33791" t="87209" r="50638" b="371"/>
          <a:stretch>
            <a:fillRect/>
          </a:stretch>
        </p:blipFill>
        <p:spPr bwMode="auto">
          <a:xfrm>
            <a:off x="9828584" y="0"/>
            <a:ext cx="1800200" cy="1440160"/>
          </a:xfrm>
          <a:prstGeom prst="rect">
            <a:avLst/>
          </a:prstGeom>
          <a:noFill/>
        </p:spPr>
      </p:pic>
      <p:sp>
        <p:nvSpPr>
          <p:cNvPr id="20" name="Rectangle 1"/>
          <p:cNvSpPr txBox="1">
            <a:spLocks noChangeArrowheads="1"/>
          </p:cNvSpPr>
          <p:nvPr/>
        </p:nvSpPr>
        <p:spPr>
          <a:xfrm>
            <a:off x="285750" y="1928813"/>
            <a:ext cx="1857375" cy="4143375"/>
          </a:xfrm>
          <a:prstGeom prst="rect">
            <a:avLst/>
          </a:prstGeom>
          <a:solidFill>
            <a:schemeClr val="bg1">
              <a:alpha val="48000"/>
            </a:schemeClr>
          </a:solidFill>
          <a:ln/>
        </p:spPr>
        <p:txBody>
          <a:bodyPr lIns="90000" tIns="46800" rIns="90000" bIns="46800" anchor="ctr"/>
          <a:lstStyle/>
          <a:p>
            <a:pPr algn="ctr" fontAlgn="auto">
              <a:spcBef>
                <a:spcPts val="0"/>
              </a:spcBef>
              <a:spcAft>
                <a:spcPts val="0"/>
              </a:spcAft>
              <a:defRPr/>
            </a:pPr>
            <a:r>
              <a:rPr lang="fr-FR" sz="1400" dirty="0" smtClean="0">
                <a:latin typeface="+mj-lt"/>
                <a:ea typeface="+mj-ea"/>
                <a:cs typeface="+mj-cs"/>
              </a:rPr>
              <a:t>Avec la RT 2012 les constructions doivent avoir au moins 1/6 </a:t>
            </a:r>
            <a:r>
              <a:rPr lang="fr-FR" sz="1400" dirty="0" err="1" smtClean="0">
                <a:latin typeface="+mj-lt"/>
                <a:ea typeface="+mj-ea"/>
                <a:cs typeface="+mj-cs"/>
              </a:rPr>
              <a:t>ème</a:t>
            </a:r>
            <a:r>
              <a:rPr lang="fr-FR" sz="1400" dirty="0" smtClean="0">
                <a:latin typeface="+mj-lt"/>
                <a:ea typeface="+mj-ea"/>
                <a:cs typeface="+mj-cs"/>
              </a:rPr>
              <a:t> d’ouvertures.</a:t>
            </a:r>
          </a:p>
          <a:p>
            <a:pPr algn="ctr" fontAlgn="auto">
              <a:spcBef>
                <a:spcPts val="0"/>
              </a:spcBef>
              <a:spcAft>
                <a:spcPts val="0"/>
              </a:spcAft>
              <a:defRPr/>
            </a:pPr>
            <a:endParaRPr lang="fr-FR" sz="1400" dirty="0" smtClean="0">
              <a:latin typeface="+mj-lt"/>
              <a:ea typeface="+mj-ea"/>
              <a:cs typeface="+mj-cs"/>
            </a:endParaRPr>
          </a:p>
          <a:p>
            <a:pPr algn="ctr" fontAlgn="auto">
              <a:spcBef>
                <a:spcPts val="0"/>
              </a:spcBef>
              <a:spcAft>
                <a:spcPts val="0"/>
              </a:spcAft>
              <a:defRPr/>
            </a:pPr>
            <a:r>
              <a:rPr lang="fr-FR" sz="1400" dirty="0" smtClean="0">
                <a:latin typeface="+mj-lt"/>
                <a:ea typeface="+mj-ea"/>
                <a:cs typeface="+mj-cs"/>
              </a:rPr>
              <a:t>Dans une pose en quinconce, cela implique un nombre très important de découpes.</a:t>
            </a:r>
          </a:p>
          <a:p>
            <a:pPr algn="ctr" fontAlgn="auto">
              <a:spcBef>
                <a:spcPts val="0"/>
              </a:spcBef>
              <a:spcAft>
                <a:spcPts val="0"/>
              </a:spcAft>
              <a:defRPr/>
            </a:pPr>
            <a:endParaRPr lang="fr-FR" sz="1400" dirty="0" smtClean="0">
              <a:latin typeface="+mj-lt"/>
              <a:ea typeface="+mj-ea"/>
              <a:cs typeface="+mj-cs"/>
            </a:endParaRPr>
          </a:p>
          <a:p>
            <a:pPr algn="ctr" fontAlgn="auto">
              <a:spcBef>
                <a:spcPts val="0"/>
              </a:spcBef>
              <a:spcAft>
                <a:spcPts val="0"/>
              </a:spcAft>
              <a:defRPr/>
            </a:pPr>
            <a:r>
              <a:rPr lang="fr-FR" sz="1400" dirty="0" smtClean="0">
                <a:latin typeface="+mj-lt"/>
                <a:ea typeface="+mj-ea"/>
                <a:cs typeface="+mj-cs"/>
              </a:rPr>
              <a:t>EasyTherm a pris cette nécessité en compte et évite cette perte de temps et de matière grâce aux demi blocs d’abouts et d’angle.</a:t>
            </a:r>
            <a:endParaRPr lang="en-GB" sz="1400" dirty="0">
              <a:latin typeface="+mj-lt"/>
              <a:ea typeface="+mj-ea"/>
              <a:cs typeface="+mj-cs"/>
            </a:endParaRPr>
          </a:p>
          <a:p>
            <a:pPr algn="ctr" fontAlgn="auto">
              <a:spcBef>
                <a:spcPts val="0"/>
              </a:spcBef>
              <a:spcAft>
                <a:spcPts val="0"/>
              </a:spcAft>
              <a:defRPr/>
            </a:pPr>
            <a:endParaRPr lang="en-GB" sz="1400" dirty="0">
              <a:latin typeface="+mj-lt"/>
              <a:ea typeface="+mj-ea"/>
              <a:cs typeface="+mj-cs"/>
            </a:endParaRPr>
          </a:p>
        </p:txBody>
      </p:sp>
      <p:sp>
        <p:nvSpPr>
          <p:cNvPr id="21" name="Rectangle 1"/>
          <p:cNvSpPr txBox="1">
            <a:spLocks noChangeArrowheads="1"/>
          </p:cNvSpPr>
          <p:nvPr/>
        </p:nvSpPr>
        <p:spPr>
          <a:xfrm>
            <a:off x="2195736" y="404664"/>
            <a:ext cx="5500687" cy="785812"/>
          </a:xfrm>
          <a:prstGeom prst="rect">
            <a:avLst/>
          </a:prstGeom>
          <a:solidFill>
            <a:schemeClr val="bg1">
              <a:alpha val="48000"/>
            </a:schemeClr>
          </a:solidFill>
          <a:ln/>
        </p:spPr>
        <p:txBody>
          <a:bodyPr lIns="90000" tIns="46800" rIns="90000" bIns="46800" anchor="b">
            <a:noAutofit/>
          </a:bodyPr>
          <a:lstStyle/>
          <a:p>
            <a:pPr algn="ctr" fontAlgn="auto">
              <a:spcBef>
                <a:spcPts val="0"/>
              </a:spcBef>
              <a:spcAft>
                <a:spcPts val="0"/>
              </a:spcAft>
              <a:defRPr/>
            </a:pPr>
            <a:r>
              <a:rPr lang="fr-FR" sz="2700" dirty="0" smtClean="0">
                <a:latin typeface="+mj-lt"/>
                <a:ea typeface="+mj-ea"/>
                <a:cs typeface="+mj-cs"/>
              </a:rPr>
              <a:t>Des demi blocs pour encore gagner du temps.</a:t>
            </a:r>
            <a:endParaRPr lang="en-GB" sz="2700" dirty="0">
              <a:latin typeface="+mj-lt"/>
              <a:ea typeface="+mj-ea"/>
              <a:cs typeface="+mj-cs"/>
            </a:endParaRPr>
          </a:p>
        </p:txBody>
      </p:sp>
      <p:sp>
        <p:nvSpPr>
          <p:cNvPr id="16" name="Rectangle 15"/>
          <p:cNvSpPr/>
          <p:nvPr/>
        </p:nvSpPr>
        <p:spPr>
          <a:xfrm>
            <a:off x="9302690" y="4949552"/>
            <a:ext cx="420128" cy="360040"/>
          </a:xfrm>
          <a:prstGeom prst="rect">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p:cNvSpPr/>
          <p:nvPr/>
        </p:nvSpPr>
        <p:spPr>
          <a:xfrm>
            <a:off x="9455090" y="5101952"/>
            <a:ext cx="420128" cy="360040"/>
          </a:xfrm>
          <a:prstGeom prst="rect">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p:cNvSpPr/>
          <p:nvPr/>
        </p:nvSpPr>
        <p:spPr>
          <a:xfrm>
            <a:off x="9607490" y="5254352"/>
            <a:ext cx="420128" cy="360040"/>
          </a:xfrm>
          <a:prstGeom prst="rect">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p:cNvSpPr/>
          <p:nvPr/>
        </p:nvSpPr>
        <p:spPr>
          <a:xfrm>
            <a:off x="9684568" y="3933056"/>
            <a:ext cx="420128" cy="360040"/>
          </a:xfrm>
          <a:prstGeom prst="rect">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Rectangle 49"/>
          <p:cNvSpPr/>
          <p:nvPr/>
        </p:nvSpPr>
        <p:spPr>
          <a:xfrm>
            <a:off x="9468544" y="2420888"/>
            <a:ext cx="420128" cy="360040"/>
          </a:xfrm>
          <a:prstGeom prst="rect">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 name="Rectangle 51"/>
          <p:cNvSpPr/>
          <p:nvPr/>
        </p:nvSpPr>
        <p:spPr>
          <a:xfrm>
            <a:off x="9612560" y="3861048"/>
            <a:ext cx="420128" cy="360040"/>
          </a:xfrm>
          <a:prstGeom prst="rect">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Rectangle 53"/>
          <p:cNvSpPr/>
          <p:nvPr/>
        </p:nvSpPr>
        <p:spPr>
          <a:xfrm>
            <a:off x="10260632" y="3645024"/>
            <a:ext cx="420128" cy="360040"/>
          </a:xfrm>
          <a:prstGeom prst="rect">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Rectangle 55"/>
          <p:cNvSpPr/>
          <p:nvPr/>
        </p:nvSpPr>
        <p:spPr>
          <a:xfrm>
            <a:off x="9468544" y="4365104"/>
            <a:ext cx="420128" cy="360040"/>
          </a:xfrm>
          <a:prstGeom prst="rect">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Rectangle 57"/>
          <p:cNvSpPr/>
          <p:nvPr/>
        </p:nvSpPr>
        <p:spPr>
          <a:xfrm>
            <a:off x="9756576" y="3140968"/>
            <a:ext cx="420128" cy="360040"/>
          </a:xfrm>
          <a:prstGeom prst="rect">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Rectangle 70"/>
          <p:cNvSpPr/>
          <p:nvPr/>
        </p:nvSpPr>
        <p:spPr>
          <a:xfrm>
            <a:off x="5954325" y="2492896"/>
            <a:ext cx="420128" cy="360040"/>
          </a:xfrm>
          <a:prstGeom prst="rect">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Rectangle 71"/>
          <p:cNvSpPr/>
          <p:nvPr/>
        </p:nvSpPr>
        <p:spPr>
          <a:xfrm>
            <a:off x="5959092" y="5373216"/>
            <a:ext cx="420128" cy="360040"/>
          </a:xfrm>
          <a:prstGeom prst="rect">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Rectangle 72"/>
          <p:cNvSpPr/>
          <p:nvPr/>
        </p:nvSpPr>
        <p:spPr>
          <a:xfrm>
            <a:off x="-756592" y="1124744"/>
            <a:ext cx="420128" cy="360040"/>
          </a:xfrm>
          <a:prstGeom prst="rect">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Rectangle 73"/>
          <p:cNvSpPr/>
          <p:nvPr/>
        </p:nvSpPr>
        <p:spPr>
          <a:xfrm>
            <a:off x="4120219" y="5733256"/>
            <a:ext cx="420128" cy="360040"/>
          </a:xfrm>
          <a:prstGeom prst="rect">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Rectangle 74"/>
          <p:cNvSpPr/>
          <p:nvPr/>
        </p:nvSpPr>
        <p:spPr>
          <a:xfrm>
            <a:off x="4120219" y="5013176"/>
            <a:ext cx="420128" cy="360040"/>
          </a:xfrm>
          <a:prstGeom prst="rect">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6" name="Rectangle 75"/>
          <p:cNvSpPr/>
          <p:nvPr/>
        </p:nvSpPr>
        <p:spPr>
          <a:xfrm>
            <a:off x="-420128" y="0"/>
            <a:ext cx="420128" cy="360040"/>
          </a:xfrm>
          <a:prstGeom prst="rect">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Rectangle 76"/>
          <p:cNvSpPr/>
          <p:nvPr/>
        </p:nvSpPr>
        <p:spPr>
          <a:xfrm>
            <a:off x="5953762" y="3933056"/>
            <a:ext cx="420128" cy="360040"/>
          </a:xfrm>
          <a:prstGeom prst="rect">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 name="Rectangle 77"/>
          <p:cNvSpPr/>
          <p:nvPr/>
        </p:nvSpPr>
        <p:spPr>
          <a:xfrm>
            <a:off x="4120221" y="2132856"/>
            <a:ext cx="420128" cy="360040"/>
          </a:xfrm>
          <a:prstGeom prst="rect">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Rectangle 78"/>
          <p:cNvSpPr/>
          <p:nvPr/>
        </p:nvSpPr>
        <p:spPr>
          <a:xfrm>
            <a:off x="4120221" y="3573016"/>
            <a:ext cx="420128" cy="360040"/>
          </a:xfrm>
          <a:prstGeom prst="rect">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0" name="Rectangle 79"/>
          <p:cNvSpPr/>
          <p:nvPr/>
        </p:nvSpPr>
        <p:spPr>
          <a:xfrm>
            <a:off x="5954325" y="3212976"/>
            <a:ext cx="420128" cy="360040"/>
          </a:xfrm>
          <a:prstGeom prst="rect">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Rectangle 80"/>
          <p:cNvSpPr/>
          <p:nvPr/>
        </p:nvSpPr>
        <p:spPr>
          <a:xfrm>
            <a:off x="4120221" y="2852936"/>
            <a:ext cx="420128" cy="360040"/>
          </a:xfrm>
          <a:prstGeom prst="rect">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2" name="Rectangle 81"/>
          <p:cNvSpPr/>
          <p:nvPr/>
        </p:nvSpPr>
        <p:spPr>
          <a:xfrm>
            <a:off x="4120221" y="4293096"/>
            <a:ext cx="420128" cy="360040"/>
          </a:xfrm>
          <a:prstGeom prst="rect">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Rectangle 82"/>
          <p:cNvSpPr/>
          <p:nvPr/>
        </p:nvSpPr>
        <p:spPr>
          <a:xfrm>
            <a:off x="5959092" y="4657330"/>
            <a:ext cx="420128" cy="360040"/>
          </a:xfrm>
          <a:prstGeom prst="rect">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6" name="Rectangle 145"/>
          <p:cNvSpPr/>
          <p:nvPr/>
        </p:nvSpPr>
        <p:spPr>
          <a:xfrm>
            <a:off x="-835630" y="1628800"/>
            <a:ext cx="835630" cy="360040"/>
          </a:xfrm>
          <a:prstGeom prst="rect">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7" name="Rectangle 146"/>
          <p:cNvSpPr/>
          <p:nvPr/>
        </p:nvSpPr>
        <p:spPr>
          <a:xfrm>
            <a:off x="-1332656" y="620688"/>
            <a:ext cx="835630" cy="360040"/>
          </a:xfrm>
          <a:prstGeom prst="rect">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6" name="Rectangle 165"/>
          <p:cNvSpPr/>
          <p:nvPr/>
        </p:nvSpPr>
        <p:spPr>
          <a:xfrm>
            <a:off x="5954325" y="2132856"/>
            <a:ext cx="835630" cy="360040"/>
          </a:xfrm>
          <a:prstGeom prst="rect">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7" name="Rectangle 166"/>
          <p:cNvSpPr/>
          <p:nvPr/>
        </p:nvSpPr>
        <p:spPr>
          <a:xfrm>
            <a:off x="3703027" y="5373216"/>
            <a:ext cx="835630" cy="360040"/>
          </a:xfrm>
          <a:prstGeom prst="rect">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9" name="Rectangle 168"/>
          <p:cNvSpPr/>
          <p:nvPr/>
        </p:nvSpPr>
        <p:spPr>
          <a:xfrm>
            <a:off x="5958523" y="5022131"/>
            <a:ext cx="835630" cy="360040"/>
          </a:xfrm>
          <a:prstGeom prst="rect">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6" name="Rectangle 175"/>
          <p:cNvSpPr/>
          <p:nvPr/>
        </p:nvSpPr>
        <p:spPr>
          <a:xfrm>
            <a:off x="3703029" y="4653136"/>
            <a:ext cx="835630" cy="360040"/>
          </a:xfrm>
          <a:prstGeom prst="rect">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8" name="Rectangle 177"/>
          <p:cNvSpPr/>
          <p:nvPr/>
        </p:nvSpPr>
        <p:spPr>
          <a:xfrm>
            <a:off x="5968618" y="5733256"/>
            <a:ext cx="835630" cy="360040"/>
          </a:xfrm>
          <a:prstGeom prst="rect">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6" name="Rectangle 185"/>
          <p:cNvSpPr/>
          <p:nvPr/>
        </p:nvSpPr>
        <p:spPr>
          <a:xfrm>
            <a:off x="3702462" y="2492896"/>
            <a:ext cx="835630" cy="360040"/>
          </a:xfrm>
          <a:prstGeom prst="rect">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7" name="Rectangle 186"/>
          <p:cNvSpPr/>
          <p:nvPr/>
        </p:nvSpPr>
        <p:spPr>
          <a:xfrm>
            <a:off x="5954325" y="2852936"/>
            <a:ext cx="835630" cy="360040"/>
          </a:xfrm>
          <a:prstGeom prst="rect">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8" name="Rectangle 187"/>
          <p:cNvSpPr/>
          <p:nvPr/>
        </p:nvSpPr>
        <p:spPr>
          <a:xfrm>
            <a:off x="3702462" y="3212976"/>
            <a:ext cx="835630" cy="360040"/>
          </a:xfrm>
          <a:prstGeom prst="rect">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9" name="Rectangle 188"/>
          <p:cNvSpPr/>
          <p:nvPr/>
        </p:nvSpPr>
        <p:spPr>
          <a:xfrm>
            <a:off x="5954325" y="3573016"/>
            <a:ext cx="835630" cy="360040"/>
          </a:xfrm>
          <a:prstGeom prst="rect">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0" name="Rectangle 189"/>
          <p:cNvSpPr/>
          <p:nvPr/>
        </p:nvSpPr>
        <p:spPr>
          <a:xfrm>
            <a:off x="3702462" y="3933056"/>
            <a:ext cx="835630" cy="360040"/>
          </a:xfrm>
          <a:prstGeom prst="rect">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1" name="Rectangle 190"/>
          <p:cNvSpPr/>
          <p:nvPr/>
        </p:nvSpPr>
        <p:spPr>
          <a:xfrm>
            <a:off x="5963626" y="4293096"/>
            <a:ext cx="835630" cy="360040"/>
          </a:xfrm>
          <a:prstGeom prst="rect">
            <a:avLst/>
          </a:prstGeom>
          <a:solidFill>
            <a:schemeClr val="bg1">
              <a:lumMod val="6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grpId="0" nodeType="afterEffect">
                                  <p:stCondLst>
                                    <p:cond delay="0"/>
                                  </p:stCondLst>
                                  <p:childTnLst>
                                    <p:set>
                                      <p:cBhvr>
                                        <p:cTn id="6" dur="1" fill="hold">
                                          <p:stCondLst>
                                            <p:cond delay="0"/>
                                          </p:stCondLst>
                                        </p:cTn>
                                        <p:tgtEl>
                                          <p:spTgt spid="178"/>
                                        </p:tgtEl>
                                        <p:attrNameLst>
                                          <p:attrName>style.visibility</p:attrName>
                                        </p:attrNameLst>
                                      </p:cBhvr>
                                      <p:to>
                                        <p:strVal val="visible"/>
                                      </p:to>
                                    </p:set>
                                    <p:anim calcmode="lin" valueType="num">
                                      <p:cBhvr additive="base">
                                        <p:cTn id="7" dur="500" fill="hold"/>
                                        <p:tgtEl>
                                          <p:spTgt spid="178"/>
                                        </p:tgtEl>
                                        <p:attrNameLst>
                                          <p:attrName>ppt_x</p:attrName>
                                        </p:attrNameLst>
                                      </p:cBhvr>
                                      <p:tavLst>
                                        <p:tav tm="0">
                                          <p:val>
                                            <p:strVal val="#ppt_x"/>
                                          </p:val>
                                        </p:tav>
                                        <p:tav tm="100000">
                                          <p:val>
                                            <p:strVal val="#ppt_x"/>
                                          </p:val>
                                        </p:tav>
                                      </p:tavLst>
                                    </p:anim>
                                    <p:anim calcmode="lin" valueType="num">
                                      <p:cBhvr additive="base">
                                        <p:cTn id="8" dur="500" fill="hold"/>
                                        <p:tgtEl>
                                          <p:spTgt spid="17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7" presetClass="entr" presetSubtype="1" fill="hold" grpId="0" nodeType="afterEffect">
                                  <p:stCondLst>
                                    <p:cond delay="0"/>
                                  </p:stCondLst>
                                  <p:childTnLst>
                                    <p:set>
                                      <p:cBhvr>
                                        <p:cTn id="11" dur="1" fill="hold">
                                          <p:stCondLst>
                                            <p:cond delay="0"/>
                                          </p:stCondLst>
                                        </p:cTn>
                                        <p:tgtEl>
                                          <p:spTgt spid="74"/>
                                        </p:tgtEl>
                                        <p:attrNameLst>
                                          <p:attrName>style.visibility</p:attrName>
                                        </p:attrNameLst>
                                      </p:cBhvr>
                                      <p:to>
                                        <p:strVal val="visible"/>
                                      </p:to>
                                    </p:set>
                                    <p:anim calcmode="lin" valueType="num">
                                      <p:cBhvr additive="base">
                                        <p:cTn id="12" dur="500" fill="hold"/>
                                        <p:tgtEl>
                                          <p:spTgt spid="74"/>
                                        </p:tgtEl>
                                        <p:attrNameLst>
                                          <p:attrName>ppt_x</p:attrName>
                                        </p:attrNameLst>
                                      </p:cBhvr>
                                      <p:tavLst>
                                        <p:tav tm="0">
                                          <p:val>
                                            <p:strVal val="#ppt_x"/>
                                          </p:val>
                                        </p:tav>
                                        <p:tav tm="100000">
                                          <p:val>
                                            <p:strVal val="#ppt_x"/>
                                          </p:val>
                                        </p:tav>
                                      </p:tavLst>
                                    </p:anim>
                                    <p:anim calcmode="lin" valueType="num">
                                      <p:cBhvr additive="base">
                                        <p:cTn id="13" dur="500" fill="hold"/>
                                        <p:tgtEl>
                                          <p:spTgt spid="7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7" presetClass="entr" presetSubtype="1" fill="hold" grpId="0" nodeType="afterEffect">
                                  <p:stCondLst>
                                    <p:cond delay="0"/>
                                  </p:stCondLst>
                                  <p:childTnLst>
                                    <p:set>
                                      <p:cBhvr>
                                        <p:cTn id="16" dur="1" fill="hold">
                                          <p:stCondLst>
                                            <p:cond delay="0"/>
                                          </p:stCondLst>
                                        </p:cTn>
                                        <p:tgtEl>
                                          <p:spTgt spid="167"/>
                                        </p:tgtEl>
                                        <p:attrNameLst>
                                          <p:attrName>style.visibility</p:attrName>
                                        </p:attrNameLst>
                                      </p:cBhvr>
                                      <p:to>
                                        <p:strVal val="visible"/>
                                      </p:to>
                                    </p:set>
                                    <p:anim calcmode="lin" valueType="num">
                                      <p:cBhvr additive="base">
                                        <p:cTn id="17" dur="500" fill="hold"/>
                                        <p:tgtEl>
                                          <p:spTgt spid="167"/>
                                        </p:tgtEl>
                                        <p:attrNameLst>
                                          <p:attrName>ppt_x</p:attrName>
                                        </p:attrNameLst>
                                      </p:cBhvr>
                                      <p:tavLst>
                                        <p:tav tm="0">
                                          <p:val>
                                            <p:strVal val="#ppt_x"/>
                                          </p:val>
                                        </p:tav>
                                        <p:tav tm="100000">
                                          <p:val>
                                            <p:strVal val="#ppt_x"/>
                                          </p:val>
                                        </p:tav>
                                      </p:tavLst>
                                    </p:anim>
                                    <p:anim calcmode="lin" valueType="num">
                                      <p:cBhvr additive="base">
                                        <p:cTn id="18" dur="500" fill="hold"/>
                                        <p:tgtEl>
                                          <p:spTgt spid="167"/>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7" presetClass="entr" presetSubtype="1" fill="hold" grpId="0" nodeType="afterEffect">
                                  <p:stCondLst>
                                    <p:cond delay="0"/>
                                  </p:stCondLst>
                                  <p:childTnLst>
                                    <p:set>
                                      <p:cBhvr>
                                        <p:cTn id="21" dur="1" fill="hold">
                                          <p:stCondLst>
                                            <p:cond delay="0"/>
                                          </p:stCondLst>
                                        </p:cTn>
                                        <p:tgtEl>
                                          <p:spTgt spid="72"/>
                                        </p:tgtEl>
                                        <p:attrNameLst>
                                          <p:attrName>style.visibility</p:attrName>
                                        </p:attrNameLst>
                                      </p:cBhvr>
                                      <p:to>
                                        <p:strVal val="visible"/>
                                      </p:to>
                                    </p:set>
                                    <p:anim calcmode="lin" valueType="num">
                                      <p:cBhvr additive="base">
                                        <p:cTn id="22" dur="500" fill="hold"/>
                                        <p:tgtEl>
                                          <p:spTgt spid="72"/>
                                        </p:tgtEl>
                                        <p:attrNameLst>
                                          <p:attrName>ppt_x</p:attrName>
                                        </p:attrNameLst>
                                      </p:cBhvr>
                                      <p:tavLst>
                                        <p:tav tm="0">
                                          <p:val>
                                            <p:strVal val="#ppt_x"/>
                                          </p:val>
                                        </p:tav>
                                        <p:tav tm="100000">
                                          <p:val>
                                            <p:strVal val="#ppt_x"/>
                                          </p:val>
                                        </p:tav>
                                      </p:tavLst>
                                    </p:anim>
                                    <p:anim calcmode="lin" valueType="num">
                                      <p:cBhvr additive="base">
                                        <p:cTn id="23" dur="500" fill="hold"/>
                                        <p:tgtEl>
                                          <p:spTgt spid="72"/>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7" presetClass="entr" presetSubtype="1" fill="hold" grpId="0" nodeType="afterEffect">
                                  <p:stCondLst>
                                    <p:cond delay="0"/>
                                  </p:stCondLst>
                                  <p:childTnLst>
                                    <p:set>
                                      <p:cBhvr>
                                        <p:cTn id="26" dur="1" fill="hold">
                                          <p:stCondLst>
                                            <p:cond delay="0"/>
                                          </p:stCondLst>
                                        </p:cTn>
                                        <p:tgtEl>
                                          <p:spTgt spid="169"/>
                                        </p:tgtEl>
                                        <p:attrNameLst>
                                          <p:attrName>style.visibility</p:attrName>
                                        </p:attrNameLst>
                                      </p:cBhvr>
                                      <p:to>
                                        <p:strVal val="visible"/>
                                      </p:to>
                                    </p:set>
                                    <p:anim calcmode="lin" valueType="num">
                                      <p:cBhvr additive="base">
                                        <p:cTn id="27" dur="500" fill="hold"/>
                                        <p:tgtEl>
                                          <p:spTgt spid="169"/>
                                        </p:tgtEl>
                                        <p:attrNameLst>
                                          <p:attrName>ppt_x</p:attrName>
                                        </p:attrNameLst>
                                      </p:cBhvr>
                                      <p:tavLst>
                                        <p:tav tm="0">
                                          <p:val>
                                            <p:strVal val="#ppt_x"/>
                                          </p:val>
                                        </p:tav>
                                        <p:tav tm="100000">
                                          <p:val>
                                            <p:strVal val="#ppt_x"/>
                                          </p:val>
                                        </p:tav>
                                      </p:tavLst>
                                    </p:anim>
                                    <p:anim calcmode="lin" valueType="num">
                                      <p:cBhvr additive="base">
                                        <p:cTn id="28" dur="500" fill="hold"/>
                                        <p:tgtEl>
                                          <p:spTgt spid="169"/>
                                        </p:tgtEl>
                                        <p:attrNameLst>
                                          <p:attrName>ppt_y</p:attrName>
                                        </p:attrNameLst>
                                      </p:cBhvr>
                                      <p:tavLst>
                                        <p:tav tm="0">
                                          <p:val>
                                            <p:strVal val="0-#ppt_h/2"/>
                                          </p:val>
                                        </p:tav>
                                        <p:tav tm="100000">
                                          <p:val>
                                            <p:strVal val="#ppt_y"/>
                                          </p:val>
                                        </p:tav>
                                      </p:tavLst>
                                    </p:anim>
                                  </p:childTnLst>
                                </p:cTn>
                              </p:par>
                            </p:childTnLst>
                          </p:cTn>
                        </p:par>
                        <p:par>
                          <p:cTn id="29" fill="hold">
                            <p:stCondLst>
                              <p:cond delay="2500"/>
                            </p:stCondLst>
                            <p:childTnLst>
                              <p:par>
                                <p:cTn id="30" presetID="7" presetClass="entr" presetSubtype="1" fill="hold" grpId="0" nodeType="afterEffect">
                                  <p:stCondLst>
                                    <p:cond delay="0"/>
                                  </p:stCondLst>
                                  <p:childTnLst>
                                    <p:set>
                                      <p:cBhvr>
                                        <p:cTn id="31" dur="1" fill="hold">
                                          <p:stCondLst>
                                            <p:cond delay="0"/>
                                          </p:stCondLst>
                                        </p:cTn>
                                        <p:tgtEl>
                                          <p:spTgt spid="75"/>
                                        </p:tgtEl>
                                        <p:attrNameLst>
                                          <p:attrName>style.visibility</p:attrName>
                                        </p:attrNameLst>
                                      </p:cBhvr>
                                      <p:to>
                                        <p:strVal val="visible"/>
                                      </p:to>
                                    </p:set>
                                    <p:anim calcmode="lin" valueType="num">
                                      <p:cBhvr additive="base">
                                        <p:cTn id="32" dur="500" fill="hold"/>
                                        <p:tgtEl>
                                          <p:spTgt spid="75"/>
                                        </p:tgtEl>
                                        <p:attrNameLst>
                                          <p:attrName>ppt_x</p:attrName>
                                        </p:attrNameLst>
                                      </p:cBhvr>
                                      <p:tavLst>
                                        <p:tav tm="0">
                                          <p:val>
                                            <p:strVal val="#ppt_x"/>
                                          </p:val>
                                        </p:tav>
                                        <p:tav tm="100000">
                                          <p:val>
                                            <p:strVal val="#ppt_x"/>
                                          </p:val>
                                        </p:tav>
                                      </p:tavLst>
                                    </p:anim>
                                    <p:anim calcmode="lin" valueType="num">
                                      <p:cBhvr additive="base">
                                        <p:cTn id="33" dur="500" fill="hold"/>
                                        <p:tgtEl>
                                          <p:spTgt spid="75"/>
                                        </p:tgtEl>
                                        <p:attrNameLst>
                                          <p:attrName>ppt_y</p:attrName>
                                        </p:attrNameLst>
                                      </p:cBhvr>
                                      <p:tavLst>
                                        <p:tav tm="0">
                                          <p:val>
                                            <p:strVal val="0-#ppt_h/2"/>
                                          </p:val>
                                        </p:tav>
                                        <p:tav tm="100000">
                                          <p:val>
                                            <p:strVal val="#ppt_y"/>
                                          </p:val>
                                        </p:tav>
                                      </p:tavLst>
                                    </p:anim>
                                  </p:childTnLst>
                                </p:cTn>
                              </p:par>
                            </p:childTnLst>
                          </p:cTn>
                        </p:par>
                        <p:par>
                          <p:cTn id="34" fill="hold">
                            <p:stCondLst>
                              <p:cond delay="3000"/>
                            </p:stCondLst>
                            <p:childTnLst>
                              <p:par>
                                <p:cTn id="35" presetID="7" presetClass="entr" presetSubtype="1" fill="hold" grpId="0" nodeType="afterEffect">
                                  <p:stCondLst>
                                    <p:cond delay="0"/>
                                  </p:stCondLst>
                                  <p:childTnLst>
                                    <p:set>
                                      <p:cBhvr>
                                        <p:cTn id="36" dur="1" fill="hold">
                                          <p:stCondLst>
                                            <p:cond delay="0"/>
                                          </p:stCondLst>
                                        </p:cTn>
                                        <p:tgtEl>
                                          <p:spTgt spid="176"/>
                                        </p:tgtEl>
                                        <p:attrNameLst>
                                          <p:attrName>style.visibility</p:attrName>
                                        </p:attrNameLst>
                                      </p:cBhvr>
                                      <p:to>
                                        <p:strVal val="visible"/>
                                      </p:to>
                                    </p:set>
                                    <p:anim calcmode="lin" valueType="num">
                                      <p:cBhvr additive="base">
                                        <p:cTn id="37" dur="500" fill="hold"/>
                                        <p:tgtEl>
                                          <p:spTgt spid="176"/>
                                        </p:tgtEl>
                                        <p:attrNameLst>
                                          <p:attrName>ppt_x</p:attrName>
                                        </p:attrNameLst>
                                      </p:cBhvr>
                                      <p:tavLst>
                                        <p:tav tm="0">
                                          <p:val>
                                            <p:strVal val="#ppt_x"/>
                                          </p:val>
                                        </p:tav>
                                        <p:tav tm="100000">
                                          <p:val>
                                            <p:strVal val="#ppt_x"/>
                                          </p:val>
                                        </p:tav>
                                      </p:tavLst>
                                    </p:anim>
                                    <p:anim calcmode="lin" valueType="num">
                                      <p:cBhvr additive="base">
                                        <p:cTn id="38" dur="500" fill="hold"/>
                                        <p:tgtEl>
                                          <p:spTgt spid="176"/>
                                        </p:tgtEl>
                                        <p:attrNameLst>
                                          <p:attrName>ppt_y</p:attrName>
                                        </p:attrNameLst>
                                      </p:cBhvr>
                                      <p:tavLst>
                                        <p:tav tm="0">
                                          <p:val>
                                            <p:strVal val="0-#ppt_h/2"/>
                                          </p:val>
                                        </p:tav>
                                        <p:tav tm="100000">
                                          <p:val>
                                            <p:strVal val="#ppt_y"/>
                                          </p:val>
                                        </p:tav>
                                      </p:tavLst>
                                    </p:anim>
                                  </p:childTnLst>
                                </p:cTn>
                              </p:par>
                            </p:childTnLst>
                          </p:cTn>
                        </p:par>
                        <p:par>
                          <p:cTn id="39" fill="hold">
                            <p:stCondLst>
                              <p:cond delay="3500"/>
                            </p:stCondLst>
                            <p:childTnLst>
                              <p:par>
                                <p:cTn id="40" presetID="7" presetClass="entr" presetSubtype="1" fill="hold" grpId="0" nodeType="afterEffect">
                                  <p:stCondLst>
                                    <p:cond delay="0"/>
                                  </p:stCondLst>
                                  <p:childTnLst>
                                    <p:set>
                                      <p:cBhvr>
                                        <p:cTn id="41" dur="1" fill="hold">
                                          <p:stCondLst>
                                            <p:cond delay="0"/>
                                          </p:stCondLst>
                                        </p:cTn>
                                        <p:tgtEl>
                                          <p:spTgt spid="83"/>
                                        </p:tgtEl>
                                        <p:attrNameLst>
                                          <p:attrName>style.visibility</p:attrName>
                                        </p:attrNameLst>
                                      </p:cBhvr>
                                      <p:to>
                                        <p:strVal val="visible"/>
                                      </p:to>
                                    </p:set>
                                    <p:anim calcmode="lin" valueType="num">
                                      <p:cBhvr additive="base">
                                        <p:cTn id="42" dur="500" fill="hold"/>
                                        <p:tgtEl>
                                          <p:spTgt spid="83"/>
                                        </p:tgtEl>
                                        <p:attrNameLst>
                                          <p:attrName>ppt_x</p:attrName>
                                        </p:attrNameLst>
                                      </p:cBhvr>
                                      <p:tavLst>
                                        <p:tav tm="0">
                                          <p:val>
                                            <p:strVal val="#ppt_x"/>
                                          </p:val>
                                        </p:tav>
                                        <p:tav tm="100000">
                                          <p:val>
                                            <p:strVal val="#ppt_x"/>
                                          </p:val>
                                        </p:tav>
                                      </p:tavLst>
                                    </p:anim>
                                    <p:anim calcmode="lin" valueType="num">
                                      <p:cBhvr additive="base">
                                        <p:cTn id="43" dur="500" fill="hold"/>
                                        <p:tgtEl>
                                          <p:spTgt spid="83"/>
                                        </p:tgtEl>
                                        <p:attrNameLst>
                                          <p:attrName>ppt_y</p:attrName>
                                        </p:attrNameLst>
                                      </p:cBhvr>
                                      <p:tavLst>
                                        <p:tav tm="0">
                                          <p:val>
                                            <p:strVal val="0-#ppt_h/2"/>
                                          </p:val>
                                        </p:tav>
                                        <p:tav tm="100000">
                                          <p:val>
                                            <p:strVal val="#ppt_y"/>
                                          </p:val>
                                        </p:tav>
                                      </p:tavLst>
                                    </p:anim>
                                  </p:childTnLst>
                                </p:cTn>
                              </p:par>
                            </p:childTnLst>
                          </p:cTn>
                        </p:par>
                        <p:par>
                          <p:cTn id="44" fill="hold">
                            <p:stCondLst>
                              <p:cond delay="4000"/>
                            </p:stCondLst>
                            <p:childTnLst>
                              <p:par>
                                <p:cTn id="45" presetID="7" presetClass="entr" presetSubtype="1" fill="hold" grpId="0" nodeType="afterEffect">
                                  <p:stCondLst>
                                    <p:cond delay="0"/>
                                  </p:stCondLst>
                                  <p:childTnLst>
                                    <p:set>
                                      <p:cBhvr>
                                        <p:cTn id="46" dur="1" fill="hold">
                                          <p:stCondLst>
                                            <p:cond delay="0"/>
                                          </p:stCondLst>
                                        </p:cTn>
                                        <p:tgtEl>
                                          <p:spTgt spid="191"/>
                                        </p:tgtEl>
                                        <p:attrNameLst>
                                          <p:attrName>style.visibility</p:attrName>
                                        </p:attrNameLst>
                                      </p:cBhvr>
                                      <p:to>
                                        <p:strVal val="visible"/>
                                      </p:to>
                                    </p:set>
                                    <p:anim calcmode="lin" valueType="num">
                                      <p:cBhvr additive="base">
                                        <p:cTn id="47" dur="500" fill="hold"/>
                                        <p:tgtEl>
                                          <p:spTgt spid="191"/>
                                        </p:tgtEl>
                                        <p:attrNameLst>
                                          <p:attrName>ppt_x</p:attrName>
                                        </p:attrNameLst>
                                      </p:cBhvr>
                                      <p:tavLst>
                                        <p:tav tm="0">
                                          <p:val>
                                            <p:strVal val="#ppt_x"/>
                                          </p:val>
                                        </p:tav>
                                        <p:tav tm="100000">
                                          <p:val>
                                            <p:strVal val="#ppt_x"/>
                                          </p:val>
                                        </p:tav>
                                      </p:tavLst>
                                    </p:anim>
                                    <p:anim calcmode="lin" valueType="num">
                                      <p:cBhvr additive="base">
                                        <p:cTn id="48" dur="500" fill="hold"/>
                                        <p:tgtEl>
                                          <p:spTgt spid="191"/>
                                        </p:tgtEl>
                                        <p:attrNameLst>
                                          <p:attrName>ppt_y</p:attrName>
                                        </p:attrNameLst>
                                      </p:cBhvr>
                                      <p:tavLst>
                                        <p:tav tm="0">
                                          <p:val>
                                            <p:strVal val="0-#ppt_h/2"/>
                                          </p:val>
                                        </p:tav>
                                        <p:tav tm="100000">
                                          <p:val>
                                            <p:strVal val="#ppt_y"/>
                                          </p:val>
                                        </p:tav>
                                      </p:tavLst>
                                    </p:anim>
                                  </p:childTnLst>
                                </p:cTn>
                              </p:par>
                            </p:childTnLst>
                          </p:cTn>
                        </p:par>
                        <p:par>
                          <p:cTn id="49" fill="hold">
                            <p:stCondLst>
                              <p:cond delay="4500"/>
                            </p:stCondLst>
                            <p:childTnLst>
                              <p:par>
                                <p:cTn id="50" presetID="7" presetClass="entr" presetSubtype="1" fill="hold" grpId="0" nodeType="afterEffect">
                                  <p:stCondLst>
                                    <p:cond delay="0"/>
                                  </p:stCondLst>
                                  <p:childTnLst>
                                    <p:set>
                                      <p:cBhvr>
                                        <p:cTn id="51" dur="1" fill="hold">
                                          <p:stCondLst>
                                            <p:cond delay="0"/>
                                          </p:stCondLst>
                                        </p:cTn>
                                        <p:tgtEl>
                                          <p:spTgt spid="82"/>
                                        </p:tgtEl>
                                        <p:attrNameLst>
                                          <p:attrName>style.visibility</p:attrName>
                                        </p:attrNameLst>
                                      </p:cBhvr>
                                      <p:to>
                                        <p:strVal val="visible"/>
                                      </p:to>
                                    </p:set>
                                    <p:anim calcmode="lin" valueType="num">
                                      <p:cBhvr additive="base">
                                        <p:cTn id="52" dur="500" fill="hold"/>
                                        <p:tgtEl>
                                          <p:spTgt spid="82"/>
                                        </p:tgtEl>
                                        <p:attrNameLst>
                                          <p:attrName>ppt_x</p:attrName>
                                        </p:attrNameLst>
                                      </p:cBhvr>
                                      <p:tavLst>
                                        <p:tav tm="0">
                                          <p:val>
                                            <p:strVal val="#ppt_x"/>
                                          </p:val>
                                        </p:tav>
                                        <p:tav tm="100000">
                                          <p:val>
                                            <p:strVal val="#ppt_x"/>
                                          </p:val>
                                        </p:tav>
                                      </p:tavLst>
                                    </p:anim>
                                    <p:anim calcmode="lin" valueType="num">
                                      <p:cBhvr additive="base">
                                        <p:cTn id="53" dur="500" fill="hold"/>
                                        <p:tgtEl>
                                          <p:spTgt spid="82"/>
                                        </p:tgtEl>
                                        <p:attrNameLst>
                                          <p:attrName>ppt_y</p:attrName>
                                        </p:attrNameLst>
                                      </p:cBhvr>
                                      <p:tavLst>
                                        <p:tav tm="0">
                                          <p:val>
                                            <p:strVal val="0-#ppt_h/2"/>
                                          </p:val>
                                        </p:tav>
                                        <p:tav tm="100000">
                                          <p:val>
                                            <p:strVal val="#ppt_y"/>
                                          </p:val>
                                        </p:tav>
                                      </p:tavLst>
                                    </p:anim>
                                  </p:childTnLst>
                                </p:cTn>
                              </p:par>
                            </p:childTnLst>
                          </p:cTn>
                        </p:par>
                        <p:par>
                          <p:cTn id="54" fill="hold">
                            <p:stCondLst>
                              <p:cond delay="5000"/>
                            </p:stCondLst>
                            <p:childTnLst>
                              <p:par>
                                <p:cTn id="55" presetID="7" presetClass="entr" presetSubtype="1" fill="hold" grpId="0" nodeType="afterEffect">
                                  <p:stCondLst>
                                    <p:cond delay="0"/>
                                  </p:stCondLst>
                                  <p:childTnLst>
                                    <p:set>
                                      <p:cBhvr>
                                        <p:cTn id="56" dur="1" fill="hold">
                                          <p:stCondLst>
                                            <p:cond delay="0"/>
                                          </p:stCondLst>
                                        </p:cTn>
                                        <p:tgtEl>
                                          <p:spTgt spid="77"/>
                                        </p:tgtEl>
                                        <p:attrNameLst>
                                          <p:attrName>style.visibility</p:attrName>
                                        </p:attrNameLst>
                                      </p:cBhvr>
                                      <p:to>
                                        <p:strVal val="visible"/>
                                      </p:to>
                                    </p:set>
                                    <p:anim calcmode="lin" valueType="num">
                                      <p:cBhvr additive="base">
                                        <p:cTn id="57" dur="500" fill="hold"/>
                                        <p:tgtEl>
                                          <p:spTgt spid="77"/>
                                        </p:tgtEl>
                                        <p:attrNameLst>
                                          <p:attrName>ppt_x</p:attrName>
                                        </p:attrNameLst>
                                      </p:cBhvr>
                                      <p:tavLst>
                                        <p:tav tm="0">
                                          <p:val>
                                            <p:strVal val="#ppt_x"/>
                                          </p:val>
                                        </p:tav>
                                        <p:tav tm="100000">
                                          <p:val>
                                            <p:strVal val="#ppt_x"/>
                                          </p:val>
                                        </p:tav>
                                      </p:tavLst>
                                    </p:anim>
                                    <p:anim calcmode="lin" valueType="num">
                                      <p:cBhvr additive="base">
                                        <p:cTn id="58" dur="500" fill="hold"/>
                                        <p:tgtEl>
                                          <p:spTgt spid="77"/>
                                        </p:tgtEl>
                                        <p:attrNameLst>
                                          <p:attrName>ppt_y</p:attrName>
                                        </p:attrNameLst>
                                      </p:cBhvr>
                                      <p:tavLst>
                                        <p:tav tm="0">
                                          <p:val>
                                            <p:strVal val="0-#ppt_h/2"/>
                                          </p:val>
                                        </p:tav>
                                        <p:tav tm="100000">
                                          <p:val>
                                            <p:strVal val="#ppt_y"/>
                                          </p:val>
                                        </p:tav>
                                      </p:tavLst>
                                    </p:anim>
                                  </p:childTnLst>
                                </p:cTn>
                              </p:par>
                            </p:childTnLst>
                          </p:cTn>
                        </p:par>
                        <p:par>
                          <p:cTn id="59" fill="hold">
                            <p:stCondLst>
                              <p:cond delay="5500"/>
                            </p:stCondLst>
                            <p:childTnLst>
                              <p:par>
                                <p:cTn id="60" presetID="7" presetClass="entr" presetSubtype="1" fill="hold" grpId="0" nodeType="afterEffect">
                                  <p:stCondLst>
                                    <p:cond delay="0"/>
                                  </p:stCondLst>
                                  <p:childTnLst>
                                    <p:set>
                                      <p:cBhvr>
                                        <p:cTn id="61" dur="1" fill="hold">
                                          <p:stCondLst>
                                            <p:cond delay="0"/>
                                          </p:stCondLst>
                                        </p:cTn>
                                        <p:tgtEl>
                                          <p:spTgt spid="190"/>
                                        </p:tgtEl>
                                        <p:attrNameLst>
                                          <p:attrName>style.visibility</p:attrName>
                                        </p:attrNameLst>
                                      </p:cBhvr>
                                      <p:to>
                                        <p:strVal val="visible"/>
                                      </p:to>
                                    </p:set>
                                    <p:anim calcmode="lin" valueType="num">
                                      <p:cBhvr additive="base">
                                        <p:cTn id="62" dur="500" fill="hold"/>
                                        <p:tgtEl>
                                          <p:spTgt spid="190"/>
                                        </p:tgtEl>
                                        <p:attrNameLst>
                                          <p:attrName>ppt_x</p:attrName>
                                        </p:attrNameLst>
                                      </p:cBhvr>
                                      <p:tavLst>
                                        <p:tav tm="0">
                                          <p:val>
                                            <p:strVal val="#ppt_x"/>
                                          </p:val>
                                        </p:tav>
                                        <p:tav tm="100000">
                                          <p:val>
                                            <p:strVal val="#ppt_x"/>
                                          </p:val>
                                        </p:tav>
                                      </p:tavLst>
                                    </p:anim>
                                    <p:anim calcmode="lin" valueType="num">
                                      <p:cBhvr additive="base">
                                        <p:cTn id="63" dur="500" fill="hold"/>
                                        <p:tgtEl>
                                          <p:spTgt spid="190"/>
                                        </p:tgtEl>
                                        <p:attrNameLst>
                                          <p:attrName>ppt_y</p:attrName>
                                        </p:attrNameLst>
                                      </p:cBhvr>
                                      <p:tavLst>
                                        <p:tav tm="0">
                                          <p:val>
                                            <p:strVal val="0-#ppt_h/2"/>
                                          </p:val>
                                        </p:tav>
                                        <p:tav tm="100000">
                                          <p:val>
                                            <p:strVal val="#ppt_y"/>
                                          </p:val>
                                        </p:tav>
                                      </p:tavLst>
                                    </p:anim>
                                  </p:childTnLst>
                                </p:cTn>
                              </p:par>
                            </p:childTnLst>
                          </p:cTn>
                        </p:par>
                        <p:par>
                          <p:cTn id="64" fill="hold">
                            <p:stCondLst>
                              <p:cond delay="6000"/>
                            </p:stCondLst>
                            <p:childTnLst>
                              <p:par>
                                <p:cTn id="65" presetID="7" presetClass="entr" presetSubtype="1" fill="hold" grpId="0" nodeType="afterEffect">
                                  <p:stCondLst>
                                    <p:cond delay="0"/>
                                  </p:stCondLst>
                                  <p:childTnLst>
                                    <p:set>
                                      <p:cBhvr>
                                        <p:cTn id="66" dur="1" fill="hold">
                                          <p:stCondLst>
                                            <p:cond delay="0"/>
                                          </p:stCondLst>
                                        </p:cTn>
                                        <p:tgtEl>
                                          <p:spTgt spid="189"/>
                                        </p:tgtEl>
                                        <p:attrNameLst>
                                          <p:attrName>style.visibility</p:attrName>
                                        </p:attrNameLst>
                                      </p:cBhvr>
                                      <p:to>
                                        <p:strVal val="visible"/>
                                      </p:to>
                                    </p:set>
                                    <p:anim calcmode="lin" valueType="num">
                                      <p:cBhvr additive="base">
                                        <p:cTn id="67" dur="500" fill="hold"/>
                                        <p:tgtEl>
                                          <p:spTgt spid="189"/>
                                        </p:tgtEl>
                                        <p:attrNameLst>
                                          <p:attrName>ppt_x</p:attrName>
                                        </p:attrNameLst>
                                      </p:cBhvr>
                                      <p:tavLst>
                                        <p:tav tm="0">
                                          <p:val>
                                            <p:strVal val="#ppt_x"/>
                                          </p:val>
                                        </p:tav>
                                        <p:tav tm="100000">
                                          <p:val>
                                            <p:strVal val="#ppt_x"/>
                                          </p:val>
                                        </p:tav>
                                      </p:tavLst>
                                    </p:anim>
                                    <p:anim calcmode="lin" valueType="num">
                                      <p:cBhvr additive="base">
                                        <p:cTn id="68" dur="500" fill="hold"/>
                                        <p:tgtEl>
                                          <p:spTgt spid="189"/>
                                        </p:tgtEl>
                                        <p:attrNameLst>
                                          <p:attrName>ppt_y</p:attrName>
                                        </p:attrNameLst>
                                      </p:cBhvr>
                                      <p:tavLst>
                                        <p:tav tm="0">
                                          <p:val>
                                            <p:strVal val="0-#ppt_h/2"/>
                                          </p:val>
                                        </p:tav>
                                        <p:tav tm="100000">
                                          <p:val>
                                            <p:strVal val="#ppt_y"/>
                                          </p:val>
                                        </p:tav>
                                      </p:tavLst>
                                    </p:anim>
                                  </p:childTnLst>
                                </p:cTn>
                              </p:par>
                            </p:childTnLst>
                          </p:cTn>
                        </p:par>
                        <p:par>
                          <p:cTn id="69" fill="hold">
                            <p:stCondLst>
                              <p:cond delay="6500"/>
                            </p:stCondLst>
                            <p:childTnLst>
                              <p:par>
                                <p:cTn id="70" presetID="7" presetClass="entr" presetSubtype="1" fill="hold" grpId="0" nodeType="afterEffect">
                                  <p:stCondLst>
                                    <p:cond delay="0"/>
                                  </p:stCondLst>
                                  <p:childTnLst>
                                    <p:set>
                                      <p:cBhvr>
                                        <p:cTn id="71" dur="1" fill="hold">
                                          <p:stCondLst>
                                            <p:cond delay="0"/>
                                          </p:stCondLst>
                                        </p:cTn>
                                        <p:tgtEl>
                                          <p:spTgt spid="79"/>
                                        </p:tgtEl>
                                        <p:attrNameLst>
                                          <p:attrName>style.visibility</p:attrName>
                                        </p:attrNameLst>
                                      </p:cBhvr>
                                      <p:to>
                                        <p:strVal val="visible"/>
                                      </p:to>
                                    </p:set>
                                    <p:anim calcmode="lin" valueType="num">
                                      <p:cBhvr additive="base">
                                        <p:cTn id="72" dur="500" fill="hold"/>
                                        <p:tgtEl>
                                          <p:spTgt spid="79"/>
                                        </p:tgtEl>
                                        <p:attrNameLst>
                                          <p:attrName>ppt_x</p:attrName>
                                        </p:attrNameLst>
                                      </p:cBhvr>
                                      <p:tavLst>
                                        <p:tav tm="0">
                                          <p:val>
                                            <p:strVal val="#ppt_x"/>
                                          </p:val>
                                        </p:tav>
                                        <p:tav tm="100000">
                                          <p:val>
                                            <p:strVal val="#ppt_x"/>
                                          </p:val>
                                        </p:tav>
                                      </p:tavLst>
                                    </p:anim>
                                    <p:anim calcmode="lin" valueType="num">
                                      <p:cBhvr additive="base">
                                        <p:cTn id="73" dur="500" fill="hold"/>
                                        <p:tgtEl>
                                          <p:spTgt spid="79"/>
                                        </p:tgtEl>
                                        <p:attrNameLst>
                                          <p:attrName>ppt_y</p:attrName>
                                        </p:attrNameLst>
                                      </p:cBhvr>
                                      <p:tavLst>
                                        <p:tav tm="0">
                                          <p:val>
                                            <p:strVal val="0-#ppt_h/2"/>
                                          </p:val>
                                        </p:tav>
                                        <p:tav tm="100000">
                                          <p:val>
                                            <p:strVal val="#ppt_y"/>
                                          </p:val>
                                        </p:tav>
                                      </p:tavLst>
                                    </p:anim>
                                  </p:childTnLst>
                                </p:cTn>
                              </p:par>
                            </p:childTnLst>
                          </p:cTn>
                        </p:par>
                        <p:par>
                          <p:cTn id="74" fill="hold">
                            <p:stCondLst>
                              <p:cond delay="7000"/>
                            </p:stCondLst>
                            <p:childTnLst>
                              <p:par>
                                <p:cTn id="75" presetID="7" presetClass="entr" presetSubtype="1" fill="hold" grpId="0" nodeType="afterEffect">
                                  <p:stCondLst>
                                    <p:cond delay="0"/>
                                  </p:stCondLst>
                                  <p:childTnLst>
                                    <p:set>
                                      <p:cBhvr>
                                        <p:cTn id="76" dur="1" fill="hold">
                                          <p:stCondLst>
                                            <p:cond delay="0"/>
                                          </p:stCondLst>
                                        </p:cTn>
                                        <p:tgtEl>
                                          <p:spTgt spid="188"/>
                                        </p:tgtEl>
                                        <p:attrNameLst>
                                          <p:attrName>style.visibility</p:attrName>
                                        </p:attrNameLst>
                                      </p:cBhvr>
                                      <p:to>
                                        <p:strVal val="visible"/>
                                      </p:to>
                                    </p:set>
                                    <p:anim calcmode="lin" valueType="num">
                                      <p:cBhvr additive="base">
                                        <p:cTn id="77" dur="500" fill="hold"/>
                                        <p:tgtEl>
                                          <p:spTgt spid="188"/>
                                        </p:tgtEl>
                                        <p:attrNameLst>
                                          <p:attrName>ppt_x</p:attrName>
                                        </p:attrNameLst>
                                      </p:cBhvr>
                                      <p:tavLst>
                                        <p:tav tm="0">
                                          <p:val>
                                            <p:strVal val="#ppt_x"/>
                                          </p:val>
                                        </p:tav>
                                        <p:tav tm="100000">
                                          <p:val>
                                            <p:strVal val="#ppt_x"/>
                                          </p:val>
                                        </p:tav>
                                      </p:tavLst>
                                    </p:anim>
                                    <p:anim calcmode="lin" valueType="num">
                                      <p:cBhvr additive="base">
                                        <p:cTn id="78" dur="500" fill="hold"/>
                                        <p:tgtEl>
                                          <p:spTgt spid="188"/>
                                        </p:tgtEl>
                                        <p:attrNameLst>
                                          <p:attrName>ppt_y</p:attrName>
                                        </p:attrNameLst>
                                      </p:cBhvr>
                                      <p:tavLst>
                                        <p:tav tm="0">
                                          <p:val>
                                            <p:strVal val="0-#ppt_h/2"/>
                                          </p:val>
                                        </p:tav>
                                        <p:tav tm="100000">
                                          <p:val>
                                            <p:strVal val="#ppt_y"/>
                                          </p:val>
                                        </p:tav>
                                      </p:tavLst>
                                    </p:anim>
                                  </p:childTnLst>
                                </p:cTn>
                              </p:par>
                            </p:childTnLst>
                          </p:cTn>
                        </p:par>
                        <p:par>
                          <p:cTn id="79" fill="hold">
                            <p:stCondLst>
                              <p:cond delay="7500"/>
                            </p:stCondLst>
                            <p:childTnLst>
                              <p:par>
                                <p:cTn id="80" presetID="7" presetClass="entr" presetSubtype="1" fill="hold" grpId="0" nodeType="afterEffect">
                                  <p:stCondLst>
                                    <p:cond delay="0"/>
                                  </p:stCondLst>
                                  <p:childTnLst>
                                    <p:set>
                                      <p:cBhvr>
                                        <p:cTn id="81" dur="1" fill="hold">
                                          <p:stCondLst>
                                            <p:cond delay="0"/>
                                          </p:stCondLst>
                                        </p:cTn>
                                        <p:tgtEl>
                                          <p:spTgt spid="80"/>
                                        </p:tgtEl>
                                        <p:attrNameLst>
                                          <p:attrName>style.visibility</p:attrName>
                                        </p:attrNameLst>
                                      </p:cBhvr>
                                      <p:to>
                                        <p:strVal val="visible"/>
                                      </p:to>
                                    </p:set>
                                    <p:anim calcmode="lin" valueType="num">
                                      <p:cBhvr additive="base">
                                        <p:cTn id="82" dur="500" fill="hold"/>
                                        <p:tgtEl>
                                          <p:spTgt spid="80"/>
                                        </p:tgtEl>
                                        <p:attrNameLst>
                                          <p:attrName>ppt_x</p:attrName>
                                        </p:attrNameLst>
                                      </p:cBhvr>
                                      <p:tavLst>
                                        <p:tav tm="0">
                                          <p:val>
                                            <p:strVal val="#ppt_x"/>
                                          </p:val>
                                        </p:tav>
                                        <p:tav tm="100000">
                                          <p:val>
                                            <p:strVal val="#ppt_x"/>
                                          </p:val>
                                        </p:tav>
                                      </p:tavLst>
                                    </p:anim>
                                    <p:anim calcmode="lin" valueType="num">
                                      <p:cBhvr additive="base">
                                        <p:cTn id="83" dur="500" fill="hold"/>
                                        <p:tgtEl>
                                          <p:spTgt spid="80"/>
                                        </p:tgtEl>
                                        <p:attrNameLst>
                                          <p:attrName>ppt_y</p:attrName>
                                        </p:attrNameLst>
                                      </p:cBhvr>
                                      <p:tavLst>
                                        <p:tav tm="0">
                                          <p:val>
                                            <p:strVal val="0-#ppt_h/2"/>
                                          </p:val>
                                        </p:tav>
                                        <p:tav tm="100000">
                                          <p:val>
                                            <p:strVal val="#ppt_y"/>
                                          </p:val>
                                        </p:tav>
                                      </p:tavLst>
                                    </p:anim>
                                  </p:childTnLst>
                                </p:cTn>
                              </p:par>
                            </p:childTnLst>
                          </p:cTn>
                        </p:par>
                        <p:par>
                          <p:cTn id="84" fill="hold">
                            <p:stCondLst>
                              <p:cond delay="8000"/>
                            </p:stCondLst>
                            <p:childTnLst>
                              <p:par>
                                <p:cTn id="85" presetID="7" presetClass="entr" presetSubtype="1" fill="hold" grpId="0" nodeType="afterEffect">
                                  <p:stCondLst>
                                    <p:cond delay="0"/>
                                  </p:stCondLst>
                                  <p:childTnLst>
                                    <p:set>
                                      <p:cBhvr>
                                        <p:cTn id="86" dur="1" fill="hold">
                                          <p:stCondLst>
                                            <p:cond delay="0"/>
                                          </p:stCondLst>
                                        </p:cTn>
                                        <p:tgtEl>
                                          <p:spTgt spid="81"/>
                                        </p:tgtEl>
                                        <p:attrNameLst>
                                          <p:attrName>style.visibility</p:attrName>
                                        </p:attrNameLst>
                                      </p:cBhvr>
                                      <p:to>
                                        <p:strVal val="visible"/>
                                      </p:to>
                                    </p:set>
                                    <p:anim calcmode="lin" valueType="num">
                                      <p:cBhvr additive="base">
                                        <p:cTn id="87" dur="500" fill="hold"/>
                                        <p:tgtEl>
                                          <p:spTgt spid="81"/>
                                        </p:tgtEl>
                                        <p:attrNameLst>
                                          <p:attrName>ppt_x</p:attrName>
                                        </p:attrNameLst>
                                      </p:cBhvr>
                                      <p:tavLst>
                                        <p:tav tm="0">
                                          <p:val>
                                            <p:strVal val="#ppt_x"/>
                                          </p:val>
                                        </p:tav>
                                        <p:tav tm="100000">
                                          <p:val>
                                            <p:strVal val="#ppt_x"/>
                                          </p:val>
                                        </p:tav>
                                      </p:tavLst>
                                    </p:anim>
                                    <p:anim calcmode="lin" valueType="num">
                                      <p:cBhvr additive="base">
                                        <p:cTn id="88" dur="500" fill="hold"/>
                                        <p:tgtEl>
                                          <p:spTgt spid="81"/>
                                        </p:tgtEl>
                                        <p:attrNameLst>
                                          <p:attrName>ppt_y</p:attrName>
                                        </p:attrNameLst>
                                      </p:cBhvr>
                                      <p:tavLst>
                                        <p:tav tm="0">
                                          <p:val>
                                            <p:strVal val="0-#ppt_h/2"/>
                                          </p:val>
                                        </p:tav>
                                        <p:tav tm="100000">
                                          <p:val>
                                            <p:strVal val="#ppt_y"/>
                                          </p:val>
                                        </p:tav>
                                      </p:tavLst>
                                    </p:anim>
                                  </p:childTnLst>
                                </p:cTn>
                              </p:par>
                            </p:childTnLst>
                          </p:cTn>
                        </p:par>
                        <p:par>
                          <p:cTn id="89" fill="hold">
                            <p:stCondLst>
                              <p:cond delay="8500"/>
                            </p:stCondLst>
                            <p:childTnLst>
                              <p:par>
                                <p:cTn id="90" presetID="7" presetClass="entr" presetSubtype="1" fill="hold" grpId="0" nodeType="afterEffect">
                                  <p:stCondLst>
                                    <p:cond delay="0"/>
                                  </p:stCondLst>
                                  <p:childTnLst>
                                    <p:set>
                                      <p:cBhvr>
                                        <p:cTn id="91" dur="1" fill="hold">
                                          <p:stCondLst>
                                            <p:cond delay="0"/>
                                          </p:stCondLst>
                                        </p:cTn>
                                        <p:tgtEl>
                                          <p:spTgt spid="187"/>
                                        </p:tgtEl>
                                        <p:attrNameLst>
                                          <p:attrName>style.visibility</p:attrName>
                                        </p:attrNameLst>
                                      </p:cBhvr>
                                      <p:to>
                                        <p:strVal val="visible"/>
                                      </p:to>
                                    </p:set>
                                    <p:anim calcmode="lin" valueType="num">
                                      <p:cBhvr additive="base">
                                        <p:cTn id="92" dur="500" fill="hold"/>
                                        <p:tgtEl>
                                          <p:spTgt spid="187"/>
                                        </p:tgtEl>
                                        <p:attrNameLst>
                                          <p:attrName>ppt_x</p:attrName>
                                        </p:attrNameLst>
                                      </p:cBhvr>
                                      <p:tavLst>
                                        <p:tav tm="0">
                                          <p:val>
                                            <p:strVal val="#ppt_x"/>
                                          </p:val>
                                        </p:tav>
                                        <p:tav tm="100000">
                                          <p:val>
                                            <p:strVal val="#ppt_x"/>
                                          </p:val>
                                        </p:tav>
                                      </p:tavLst>
                                    </p:anim>
                                    <p:anim calcmode="lin" valueType="num">
                                      <p:cBhvr additive="base">
                                        <p:cTn id="93" dur="500" fill="hold"/>
                                        <p:tgtEl>
                                          <p:spTgt spid="187"/>
                                        </p:tgtEl>
                                        <p:attrNameLst>
                                          <p:attrName>ppt_y</p:attrName>
                                        </p:attrNameLst>
                                      </p:cBhvr>
                                      <p:tavLst>
                                        <p:tav tm="0">
                                          <p:val>
                                            <p:strVal val="0-#ppt_h/2"/>
                                          </p:val>
                                        </p:tav>
                                        <p:tav tm="100000">
                                          <p:val>
                                            <p:strVal val="#ppt_y"/>
                                          </p:val>
                                        </p:tav>
                                      </p:tavLst>
                                    </p:anim>
                                  </p:childTnLst>
                                </p:cTn>
                              </p:par>
                            </p:childTnLst>
                          </p:cTn>
                        </p:par>
                        <p:par>
                          <p:cTn id="94" fill="hold">
                            <p:stCondLst>
                              <p:cond delay="9000"/>
                            </p:stCondLst>
                            <p:childTnLst>
                              <p:par>
                                <p:cTn id="95" presetID="7" presetClass="entr" presetSubtype="1" fill="hold" grpId="0" nodeType="afterEffect">
                                  <p:stCondLst>
                                    <p:cond delay="0"/>
                                  </p:stCondLst>
                                  <p:childTnLst>
                                    <p:set>
                                      <p:cBhvr>
                                        <p:cTn id="96" dur="1" fill="hold">
                                          <p:stCondLst>
                                            <p:cond delay="0"/>
                                          </p:stCondLst>
                                        </p:cTn>
                                        <p:tgtEl>
                                          <p:spTgt spid="186"/>
                                        </p:tgtEl>
                                        <p:attrNameLst>
                                          <p:attrName>style.visibility</p:attrName>
                                        </p:attrNameLst>
                                      </p:cBhvr>
                                      <p:to>
                                        <p:strVal val="visible"/>
                                      </p:to>
                                    </p:set>
                                    <p:anim calcmode="lin" valueType="num">
                                      <p:cBhvr additive="base">
                                        <p:cTn id="97" dur="500" fill="hold"/>
                                        <p:tgtEl>
                                          <p:spTgt spid="186"/>
                                        </p:tgtEl>
                                        <p:attrNameLst>
                                          <p:attrName>ppt_x</p:attrName>
                                        </p:attrNameLst>
                                      </p:cBhvr>
                                      <p:tavLst>
                                        <p:tav tm="0">
                                          <p:val>
                                            <p:strVal val="#ppt_x"/>
                                          </p:val>
                                        </p:tav>
                                        <p:tav tm="100000">
                                          <p:val>
                                            <p:strVal val="#ppt_x"/>
                                          </p:val>
                                        </p:tav>
                                      </p:tavLst>
                                    </p:anim>
                                    <p:anim calcmode="lin" valueType="num">
                                      <p:cBhvr additive="base">
                                        <p:cTn id="98" dur="500" fill="hold"/>
                                        <p:tgtEl>
                                          <p:spTgt spid="186"/>
                                        </p:tgtEl>
                                        <p:attrNameLst>
                                          <p:attrName>ppt_y</p:attrName>
                                        </p:attrNameLst>
                                      </p:cBhvr>
                                      <p:tavLst>
                                        <p:tav tm="0">
                                          <p:val>
                                            <p:strVal val="0-#ppt_h/2"/>
                                          </p:val>
                                        </p:tav>
                                        <p:tav tm="100000">
                                          <p:val>
                                            <p:strVal val="#ppt_y"/>
                                          </p:val>
                                        </p:tav>
                                      </p:tavLst>
                                    </p:anim>
                                  </p:childTnLst>
                                </p:cTn>
                              </p:par>
                            </p:childTnLst>
                          </p:cTn>
                        </p:par>
                        <p:par>
                          <p:cTn id="99" fill="hold">
                            <p:stCondLst>
                              <p:cond delay="9500"/>
                            </p:stCondLst>
                            <p:childTnLst>
                              <p:par>
                                <p:cTn id="100" presetID="7" presetClass="entr" presetSubtype="1" fill="hold" grpId="0" nodeType="afterEffect">
                                  <p:stCondLst>
                                    <p:cond delay="0"/>
                                  </p:stCondLst>
                                  <p:childTnLst>
                                    <p:set>
                                      <p:cBhvr>
                                        <p:cTn id="101" dur="1" fill="hold">
                                          <p:stCondLst>
                                            <p:cond delay="0"/>
                                          </p:stCondLst>
                                        </p:cTn>
                                        <p:tgtEl>
                                          <p:spTgt spid="71"/>
                                        </p:tgtEl>
                                        <p:attrNameLst>
                                          <p:attrName>style.visibility</p:attrName>
                                        </p:attrNameLst>
                                      </p:cBhvr>
                                      <p:to>
                                        <p:strVal val="visible"/>
                                      </p:to>
                                    </p:set>
                                    <p:anim calcmode="lin" valueType="num">
                                      <p:cBhvr additive="base">
                                        <p:cTn id="102" dur="500" fill="hold"/>
                                        <p:tgtEl>
                                          <p:spTgt spid="71"/>
                                        </p:tgtEl>
                                        <p:attrNameLst>
                                          <p:attrName>ppt_x</p:attrName>
                                        </p:attrNameLst>
                                      </p:cBhvr>
                                      <p:tavLst>
                                        <p:tav tm="0">
                                          <p:val>
                                            <p:strVal val="#ppt_x"/>
                                          </p:val>
                                        </p:tav>
                                        <p:tav tm="100000">
                                          <p:val>
                                            <p:strVal val="#ppt_x"/>
                                          </p:val>
                                        </p:tav>
                                      </p:tavLst>
                                    </p:anim>
                                    <p:anim calcmode="lin" valueType="num">
                                      <p:cBhvr additive="base">
                                        <p:cTn id="103" dur="500" fill="hold"/>
                                        <p:tgtEl>
                                          <p:spTgt spid="71"/>
                                        </p:tgtEl>
                                        <p:attrNameLst>
                                          <p:attrName>ppt_y</p:attrName>
                                        </p:attrNameLst>
                                      </p:cBhvr>
                                      <p:tavLst>
                                        <p:tav tm="0">
                                          <p:val>
                                            <p:strVal val="0-#ppt_h/2"/>
                                          </p:val>
                                        </p:tav>
                                        <p:tav tm="100000">
                                          <p:val>
                                            <p:strVal val="#ppt_y"/>
                                          </p:val>
                                        </p:tav>
                                      </p:tavLst>
                                    </p:anim>
                                  </p:childTnLst>
                                </p:cTn>
                              </p:par>
                            </p:childTnLst>
                          </p:cTn>
                        </p:par>
                        <p:par>
                          <p:cTn id="104" fill="hold">
                            <p:stCondLst>
                              <p:cond delay="10000"/>
                            </p:stCondLst>
                            <p:childTnLst>
                              <p:par>
                                <p:cTn id="105" presetID="7" presetClass="entr" presetSubtype="1" fill="hold" grpId="0" nodeType="afterEffect">
                                  <p:stCondLst>
                                    <p:cond delay="0"/>
                                  </p:stCondLst>
                                  <p:childTnLst>
                                    <p:set>
                                      <p:cBhvr>
                                        <p:cTn id="106" dur="1" fill="hold">
                                          <p:stCondLst>
                                            <p:cond delay="0"/>
                                          </p:stCondLst>
                                        </p:cTn>
                                        <p:tgtEl>
                                          <p:spTgt spid="166"/>
                                        </p:tgtEl>
                                        <p:attrNameLst>
                                          <p:attrName>style.visibility</p:attrName>
                                        </p:attrNameLst>
                                      </p:cBhvr>
                                      <p:to>
                                        <p:strVal val="visible"/>
                                      </p:to>
                                    </p:set>
                                    <p:anim calcmode="lin" valueType="num">
                                      <p:cBhvr additive="base">
                                        <p:cTn id="107" dur="500" fill="hold"/>
                                        <p:tgtEl>
                                          <p:spTgt spid="166"/>
                                        </p:tgtEl>
                                        <p:attrNameLst>
                                          <p:attrName>ppt_x</p:attrName>
                                        </p:attrNameLst>
                                      </p:cBhvr>
                                      <p:tavLst>
                                        <p:tav tm="0">
                                          <p:val>
                                            <p:strVal val="#ppt_x"/>
                                          </p:val>
                                        </p:tav>
                                        <p:tav tm="100000">
                                          <p:val>
                                            <p:strVal val="#ppt_x"/>
                                          </p:val>
                                        </p:tav>
                                      </p:tavLst>
                                    </p:anim>
                                    <p:anim calcmode="lin" valueType="num">
                                      <p:cBhvr additive="base">
                                        <p:cTn id="108" dur="500" fill="hold"/>
                                        <p:tgtEl>
                                          <p:spTgt spid="166"/>
                                        </p:tgtEl>
                                        <p:attrNameLst>
                                          <p:attrName>ppt_y</p:attrName>
                                        </p:attrNameLst>
                                      </p:cBhvr>
                                      <p:tavLst>
                                        <p:tav tm="0">
                                          <p:val>
                                            <p:strVal val="0-#ppt_h/2"/>
                                          </p:val>
                                        </p:tav>
                                        <p:tav tm="100000">
                                          <p:val>
                                            <p:strVal val="#ppt_y"/>
                                          </p:val>
                                        </p:tav>
                                      </p:tavLst>
                                    </p:anim>
                                  </p:childTnLst>
                                </p:cTn>
                              </p:par>
                            </p:childTnLst>
                          </p:cTn>
                        </p:par>
                        <p:par>
                          <p:cTn id="109" fill="hold">
                            <p:stCondLst>
                              <p:cond delay="10500"/>
                            </p:stCondLst>
                            <p:childTnLst>
                              <p:par>
                                <p:cTn id="110" presetID="7" presetClass="entr" presetSubtype="1" fill="hold" grpId="0" nodeType="afterEffect">
                                  <p:stCondLst>
                                    <p:cond delay="0"/>
                                  </p:stCondLst>
                                  <p:childTnLst>
                                    <p:set>
                                      <p:cBhvr>
                                        <p:cTn id="111" dur="1" fill="hold">
                                          <p:stCondLst>
                                            <p:cond delay="0"/>
                                          </p:stCondLst>
                                        </p:cTn>
                                        <p:tgtEl>
                                          <p:spTgt spid="78"/>
                                        </p:tgtEl>
                                        <p:attrNameLst>
                                          <p:attrName>style.visibility</p:attrName>
                                        </p:attrNameLst>
                                      </p:cBhvr>
                                      <p:to>
                                        <p:strVal val="visible"/>
                                      </p:to>
                                    </p:set>
                                    <p:anim calcmode="lin" valueType="num">
                                      <p:cBhvr additive="base">
                                        <p:cTn id="112" dur="500" fill="hold"/>
                                        <p:tgtEl>
                                          <p:spTgt spid="78"/>
                                        </p:tgtEl>
                                        <p:attrNameLst>
                                          <p:attrName>ppt_x</p:attrName>
                                        </p:attrNameLst>
                                      </p:cBhvr>
                                      <p:tavLst>
                                        <p:tav tm="0">
                                          <p:val>
                                            <p:strVal val="#ppt_x"/>
                                          </p:val>
                                        </p:tav>
                                        <p:tav tm="100000">
                                          <p:val>
                                            <p:strVal val="#ppt_x"/>
                                          </p:val>
                                        </p:tav>
                                      </p:tavLst>
                                    </p:anim>
                                    <p:anim calcmode="lin" valueType="num">
                                      <p:cBhvr additive="base">
                                        <p:cTn id="113" dur="500" fill="hold"/>
                                        <p:tgtEl>
                                          <p:spTgt spid="78"/>
                                        </p:tgtEl>
                                        <p:attrNameLst>
                                          <p:attrName>ppt_y</p:attrName>
                                        </p:attrNameLst>
                                      </p:cBhvr>
                                      <p:tavLst>
                                        <p:tav tm="0">
                                          <p:val>
                                            <p:strVal val="0-#ppt_h/2"/>
                                          </p:val>
                                        </p:tav>
                                        <p:tav tm="100000">
                                          <p:val>
                                            <p:strVal val="#ppt_y"/>
                                          </p:val>
                                        </p:tav>
                                      </p:tavLst>
                                    </p:anim>
                                  </p:childTnLst>
                                </p:cTn>
                              </p:par>
                            </p:childTnLst>
                          </p:cTn>
                        </p:par>
                        <p:par>
                          <p:cTn id="114" fill="hold">
                            <p:stCondLst>
                              <p:cond delay="11000"/>
                            </p:stCondLst>
                            <p:childTnLst>
                              <p:par>
                                <p:cTn id="115" presetID="35" presetClass="emph" presetSubtype="0" repeatCount="indefinite" fill="hold" grpId="1" nodeType="afterEffect">
                                  <p:stCondLst>
                                    <p:cond delay="0"/>
                                  </p:stCondLst>
                                  <p:childTnLst>
                                    <p:anim calcmode="discrete" valueType="str">
                                      <p:cBhvr>
                                        <p:cTn id="116" dur="1000" fill="hold"/>
                                        <p:tgtEl>
                                          <p:spTgt spid="74"/>
                                        </p:tgtEl>
                                        <p:attrNameLst>
                                          <p:attrName>style.visibility</p:attrName>
                                        </p:attrNameLst>
                                      </p:cBhvr>
                                      <p:tavLst>
                                        <p:tav tm="0">
                                          <p:val>
                                            <p:strVal val="hidden"/>
                                          </p:val>
                                        </p:tav>
                                        <p:tav tm="50000">
                                          <p:val>
                                            <p:strVal val="visible"/>
                                          </p:val>
                                        </p:tav>
                                      </p:tavLst>
                                    </p:anim>
                                  </p:childTnLst>
                                </p:cTn>
                              </p:par>
                              <p:par>
                                <p:cTn id="117" presetID="35" presetClass="emph" presetSubtype="0" repeatCount="indefinite" fill="hold" grpId="1" nodeType="withEffect">
                                  <p:stCondLst>
                                    <p:cond delay="0"/>
                                  </p:stCondLst>
                                  <p:childTnLst>
                                    <p:anim calcmode="discrete" valueType="str">
                                      <p:cBhvr>
                                        <p:cTn id="118" dur="1000" fill="hold"/>
                                        <p:tgtEl>
                                          <p:spTgt spid="72"/>
                                        </p:tgtEl>
                                        <p:attrNameLst>
                                          <p:attrName>style.visibility</p:attrName>
                                        </p:attrNameLst>
                                      </p:cBhvr>
                                      <p:tavLst>
                                        <p:tav tm="0">
                                          <p:val>
                                            <p:strVal val="hidden"/>
                                          </p:val>
                                        </p:tav>
                                        <p:tav tm="50000">
                                          <p:val>
                                            <p:strVal val="visible"/>
                                          </p:val>
                                        </p:tav>
                                      </p:tavLst>
                                    </p:anim>
                                  </p:childTnLst>
                                </p:cTn>
                              </p:par>
                              <p:par>
                                <p:cTn id="119" presetID="35" presetClass="emph" presetSubtype="0" repeatCount="indefinite" fill="hold" grpId="1" nodeType="withEffect">
                                  <p:stCondLst>
                                    <p:cond delay="0"/>
                                  </p:stCondLst>
                                  <p:childTnLst>
                                    <p:anim calcmode="discrete" valueType="str">
                                      <p:cBhvr>
                                        <p:cTn id="120" dur="1000" fill="hold"/>
                                        <p:tgtEl>
                                          <p:spTgt spid="75"/>
                                        </p:tgtEl>
                                        <p:attrNameLst>
                                          <p:attrName>style.visibility</p:attrName>
                                        </p:attrNameLst>
                                      </p:cBhvr>
                                      <p:tavLst>
                                        <p:tav tm="0">
                                          <p:val>
                                            <p:strVal val="hidden"/>
                                          </p:val>
                                        </p:tav>
                                        <p:tav tm="50000">
                                          <p:val>
                                            <p:strVal val="visible"/>
                                          </p:val>
                                        </p:tav>
                                      </p:tavLst>
                                    </p:anim>
                                  </p:childTnLst>
                                </p:cTn>
                              </p:par>
                              <p:par>
                                <p:cTn id="121" presetID="35" presetClass="emph" presetSubtype="0" repeatCount="indefinite" fill="hold" grpId="1" nodeType="withEffect">
                                  <p:stCondLst>
                                    <p:cond delay="0"/>
                                  </p:stCondLst>
                                  <p:childTnLst>
                                    <p:anim calcmode="discrete" valueType="str">
                                      <p:cBhvr>
                                        <p:cTn id="122" dur="1000" fill="hold"/>
                                        <p:tgtEl>
                                          <p:spTgt spid="83"/>
                                        </p:tgtEl>
                                        <p:attrNameLst>
                                          <p:attrName>style.visibility</p:attrName>
                                        </p:attrNameLst>
                                      </p:cBhvr>
                                      <p:tavLst>
                                        <p:tav tm="0">
                                          <p:val>
                                            <p:strVal val="hidden"/>
                                          </p:val>
                                        </p:tav>
                                        <p:tav tm="50000">
                                          <p:val>
                                            <p:strVal val="visible"/>
                                          </p:val>
                                        </p:tav>
                                      </p:tavLst>
                                    </p:anim>
                                  </p:childTnLst>
                                </p:cTn>
                              </p:par>
                              <p:par>
                                <p:cTn id="123" presetID="35" presetClass="emph" presetSubtype="0" repeatCount="indefinite" fill="hold" grpId="1" nodeType="withEffect">
                                  <p:stCondLst>
                                    <p:cond delay="0"/>
                                  </p:stCondLst>
                                  <p:childTnLst>
                                    <p:anim calcmode="discrete" valueType="str">
                                      <p:cBhvr>
                                        <p:cTn id="124" dur="1000" fill="hold"/>
                                        <p:tgtEl>
                                          <p:spTgt spid="82"/>
                                        </p:tgtEl>
                                        <p:attrNameLst>
                                          <p:attrName>style.visibility</p:attrName>
                                        </p:attrNameLst>
                                      </p:cBhvr>
                                      <p:tavLst>
                                        <p:tav tm="0">
                                          <p:val>
                                            <p:strVal val="hidden"/>
                                          </p:val>
                                        </p:tav>
                                        <p:tav tm="50000">
                                          <p:val>
                                            <p:strVal val="visible"/>
                                          </p:val>
                                        </p:tav>
                                      </p:tavLst>
                                    </p:anim>
                                  </p:childTnLst>
                                </p:cTn>
                              </p:par>
                              <p:par>
                                <p:cTn id="125" presetID="35" presetClass="emph" presetSubtype="0" repeatCount="indefinite" fill="hold" grpId="1" nodeType="withEffect">
                                  <p:stCondLst>
                                    <p:cond delay="0"/>
                                  </p:stCondLst>
                                  <p:childTnLst>
                                    <p:anim calcmode="discrete" valueType="str">
                                      <p:cBhvr>
                                        <p:cTn id="126" dur="1000" fill="hold"/>
                                        <p:tgtEl>
                                          <p:spTgt spid="77"/>
                                        </p:tgtEl>
                                        <p:attrNameLst>
                                          <p:attrName>style.visibility</p:attrName>
                                        </p:attrNameLst>
                                      </p:cBhvr>
                                      <p:tavLst>
                                        <p:tav tm="0">
                                          <p:val>
                                            <p:strVal val="hidden"/>
                                          </p:val>
                                        </p:tav>
                                        <p:tav tm="50000">
                                          <p:val>
                                            <p:strVal val="visible"/>
                                          </p:val>
                                        </p:tav>
                                      </p:tavLst>
                                    </p:anim>
                                  </p:childTnLst>
                                </p:cTn>
                              </p:par>
                              <p:par>
                                <p:cTn id="127" presetID="35" presetClass="emph" presetSubtype="0" repeatCount="indefinite" fill="hold" grpId="1" nodeType="withEffect">
                                  <p:stCondLst>
                                    <p:cond delay="0"/>
                                  </p:stCondLst>
                                  <p:childTnLst>
                                    <p:anim calcmode="discrete" valueType="str">
                                      <p:cBhvr>
                                        <p:cTn id="128" dur="1000" fill="hold"/>
                                        <p:tgtEl>
                                          <p:spTgt spid="79"/>
                                        </p:tgtEl>
                                        <p:attrNameLst>
                                          <p:attrName>style.visibility</p:attrName>
                                        </p:attrNameLst>
                                      </p:cBhvr>
                                      <p:tavLst>
                                        <p:tav tm="0">
                                          <p:val>
                                            <p:strVal val="hidden"/>
                                          </p:val>
                                        </p:tav>
                                        <p:tav tm="50000">
                                          <p:val>
                                            <p:strVal val="visible"/>
                                          </p:val>
                                        </p:tav>
                                      </p:tavLst>
                                    </p:anim>
                                  </p:childTnLst>
                                </p:cTn>
                              </p:par>
                              <p:par>
                                <p:cTn id="129" presetID="35" presetClass="emph" presetSubtype="0" repeatCount="indefinite" fill="hold" grpId="1" nodeType="withEffect">
                                  <p:stCondLst>
                                    <p:cond delay="0"/>
                                  </p:stCondLst>
                                  <p:childTnLst>
                                    <p:anim calcmode="discrete" valueType="str">
                                      <p:cBhvr>
                                        <p:cTn id="130" dur="1000" fill="hold"/>
                                        <p:tgtEl>
                                          <p:spTgt spid="80"/>
                                        </p:tgtEl>
                                        <p:attrNameLst>
                                          <p:attrName>style.visibility</p:attrName>
                                        </p:attrNameLst>
                                      </p:cBhvr>
                                      <p:tavLst>
                                        <p:tav tm="0">
                                          <p:val>
                                            <p:strVal val="hidden"/>
                                          </p:val>
                                        </p:tav>
                                        <p:tav tm="50000">
                                          <p:val>
                                            <p:strVal val="visible"/>
                                          </p:val>
                                        </p:tav>
                                      </p:tavLst>
                                    </p:anim>
                                  </p:childTnLst>
                                </p:cTn>
                              </p:par>
                              <p:par>
                                <p:cTn id="131" presetID="35" presetClass="emph" presetSubtype="0" repeatCount="indefinite" fill="hold" grpId="1" nodeType="withEffect">
                                  <p:stCondLst>
                                    <p:cond delay="0"/>
                                  </p:stCondLst>
                                  <p:childTnLst>
                                    <p:anim calcmode="discrete" valueType="str">
                                      <p:cBhvr>
                                        <p:cTn id="132" dur="1000" fill="hold"/>
                                        <p:tgtEl>
                                          <p:spTgt spid="81"/>
                                        </p:tgtEl>
                                        <p:attrNameLst>
                                          <p:attrName>style.visibility</p:attrName>
                                        </p:attrNameLst>
                                      </p:cBhvr>
                                      <p:tavLst>
                                        <p:tav tm="0">
                                          <p:val>
                                            <p:strVal val="hidden"/>
                                          </p:val>
                                        </p:tav>
                                        <p:tav tm="50000">
                                          <p:val>
                                            <p:strVal val="visible"/>
                                          </p:val>
                                        </p:tav>
                                      </p:tavLst>
                                    </p:anim>
                                  </p:childTnLst>
                                </p:cTn>
                              </p:par>
                              <p:par>
                                <p:cTn id="133" presetID="35" presetClass="emph" presetSubtype="0" repeatCount="indefinite" fill="hold" grpId="1" nodeType="withEffect">
                                  <p:stCondLst>
                                    <p:cond delay="0"/>
                                  </p:stCondLst>
                                  <p:childTnLst>
                                    <p:anim calcmode="discrete" valueType="str">
                                      <p:cBhvr>
                                        <p:cTn id="134" dur="1000" fill="hold"/>
                                        <p:tgtEl>
                                          <p:spTgt spid="71"/>
                                        </p:tgtEl>
                                        <p:attrNameLst>
                                          <p:attrName>style.visibility</p:attrName>
                                        </p:attrNameLst>
                                      </p:cBhvr>
                                      <p:tavLst>
                                        <p:tav tm="0">
                                          <p:val>
                                            <p:strVal val="hidden"/>
                                          </p:val>
                                        </p:tav>
                                        <p:tav tm="50000">
                                          <p:val>
                                            <p:strVal val="visible"/>
                                          </p:val>
                                        </p:tav>
                                      </p:tavLst>
                                    </p:anim>
                                  </p:childTnLst>
                                </p:cTn>
                              </p:par>
                              <p:par>
                                <p:cTn id="135" presetID="35" presetClass="emph" presetSubtype="0" repeatCount="indefinite" fill="hold" grpId="1" nodeType="withEffect">
                                  <p:stCondLst>
                                    <p:cond delay="0"/>
                                  </p:stCondLst>
                                  <p:childTnLst>
                                    <p:anim calcmode="discrete" valueType="str">
                                      <p:cBhvr>
                                        <p:cTn id="136" dur="1000" fill="hold"/>
                                        <p:tgtEl>
                                          <p:spTgt spid="7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71" grpId="1" animBg="1"/>
      <p:bldP spid="72" grpId="0" animBg="1"/>
      <p:bldP spid="72" grpId="1" animBg="1"/>
      <p:bldP spid="74" grpId="0" animBg="1"/>
      <p:bldP spid="74" grpId="1" animBg="1"/>
      <p:bldP spid="75" grpId="0" animBg="1"/>
      <p:bldP spid="75" grpId="1" animBg="1"/>
      <p:bldP spid="77" grpId="0" animBg="1"/>
      <p:bldP spid="77" grpId="1" animBg="1"/>
      <p:bldP spid="78" grpId="0" animBg="1"/>
      <p:bldP spid="78" grpId="1" animBg="1"/>
      <p:bldP spid="79" grpId="0" animBg="1"/>
      <p:bldP spid="79" grpId="1" animBg="1"/>
      <p:bldP spid="80" grpId="0" animBg="1"/>
      <p:bldP spid="80" grpId="1" animBg="1"/>
      <p:bldP spid="81" grpId="0" animBg="1"/>
      <p:bldP spid="81" grpId="1" animBg="1"/>
      <p:bldP spid="82" grpId="0" animBg="1"/>
      <p:bldP spid="82" grpId="1" animBg="1"/>
      <p:bldP spid="83" grpId="0" animBg="1"/>
      <p:bldP spid="83" grpId="1" animBg="1"/>
      <p:bldP spid="166" grpId="0" animBg="1"/>
      <p:bldP spid="167" grpId="0" animBg="1"/>
      <p:bldP spid="169" grpId="0" animBg="1"/>
      <p:bldP spid="176" grpId="0" animBg="1"/>
      <p:bldP spid="178" grpId="0" animBg="1"/>
      <p:bldP spid="186" grpId="0" animBg="1"/>
      <p:bldP spid="187" grpId="0" animBg="1"/>
      <p:bldP spid="188" grpId="0" animBg="1"/>
      <p:bldP spid="189" grpId="0" animBg="1"/>
      <p:bldP spid="190" grpId="0" animBg="1"/>
      <p:bldP spid="19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1"/>
          <p:cNvSpPr txBox="1">
            <a:spLocks noChangeArrowheads="1"/>
          </p:cNvSpPr>
          <p:nvPr/>
        </p:nvSpPr>
        <p:spPr>
          <a:xfrm>
            <a:off x="1785938" y="214313"/>
            <a:ext cx="5500687" cy="785812"/>
          </a:xfrm>
          <a:prstGeom prst="rect">
            <a:avLst/>
          </a:prstGeom>
          <a:solidFill>
            <a:schemeClr val="bg1">
              <a:alpha val="48000"/>
            </a:schemeClr>
          </a:solidFill>
          <a:ln/>
        </p:spPr>
        <p:txBody>
          <a:bodyPr lIns="90000" tIns="46800" rIns="90000" bIns="46800" anchor="b">
            <a:normAutofit fontScale="82500" lnSpcReduction="20000"/>
          </a:bodyPr>
          <a:lstStyle/>
          <a:p>
            <a:pPr algn="ctr" fontAlgn="auto">
              <a:spcBef>
                <a:spcPts val="0"/>
              </a:spcBef>
              <a:spcAft>
                <a:spcPts val="0"/>
              </a:spcAft>
              <a:defRPr/>
            </a:pPr>
            <a:endParaRPr lang="fr-FR" sz="1000" dirty="0">
              <a:latin typeface="+mj-lt"/>
              <a:ea typeface="+mj-ea"/>
              <a:cs typeface="+mj-cs"/>
            </a:endParaRPr>
          </a:p>
          <a:p>
            <a:pPr algn="ctr" fontAlgn="auto">
              <a:spcBef>
                <a:spcPts val="0"/>
              </a:spcBef>
              <a:spcAft>
                <a:spcPts val="0"/>
              </a:spcAft>
              <a:defRPr/>
            </a:pPr>
            <a:r>
              <a:rPr lang="fr-FR" sz="2800" dirty="0">
                <a:latin typeface="Arial"/>
                <a:ea typeface="ＭＳ Ｐゴシック" charset="-128"/>
                <a:cs typeface="Arial"/>
              </a:rPr>
              <a:t>Un produit au cœur des besoins des constructeurs.</a:t>
            </a:r>
            <a:endParaRPr lang="en-GB" sz="1600" dirty="0">
              <a:latin typeface="+mj-lt"/>
              <a:ea typeface="+mj-ea"/>
              <a:cs typeface="+mj-cs"/>
            </a:endParaRPr>
          </a:p>
        </p:txBody>
      </p:sp>
      <p:sp>
        <p:nvSpPr>
          <p:cNvPr id="63" name="Rectangle 1"/>
          <p:cNvSpPr txBox="1">
            <a:spLocks noChangeArrowheads="1"/>
          </p:cNvSpPr>
          <p:nvPr/>
        </p:nvSpPr>
        <p:spPr>
          <a:xfrm>
            <a:off x="285750" y="1928813"/>
            <a:ext cx="1857375" cy="4143375"/>
          </a:xfrm>
          <a:prstGeom prst="rect">
            <a:avLst/>
          </a:prstGeom>
          <a:solidFill>
            <a:schemeClr val="bg1">
              <a:alpha val="48000"/>
            </a:schemeClr>
          </a:solidFill>
          <a:ln/>
        </p:spPr>
        <p:txBody>
          <a:bodyPr lIns="90000" tIns="46800" rIns="90000" bIns="46800" anchor="ctr"/>
          <a:lstStyle/>
          <a:p>
            <a:pPr algn="ctr" fontAlgn="auto">
              <a:spcBef>
                <a:spcPts val="0"/>
              </a:spcBef>
              <a:spcAft>
                <a:spcPts val="0"/>
              </a:spcAft>
              <a:defRPr/>
            </a:pPr>
            <a:endParaRPr lang="fr-FR" sz="1400" dirty="0">
              <a:latin typeface="+mj-lt"/>
              <a:ea typeface="+mj-ea"/>
              <a:cs typeface="+mj-cs"/>
            </a:endParaRPr>
          </a:p>
          <a:p>
            <a:pPr algn="ctr" fontAlgn="auto">
              <a:spcBef>
                <a:spcPts val="0"/>
              </a:spcBef>
              <a:spcAft>
                <a:spcPts val="0"/>
              </a:spcAft>
              <a:defRPr/>
            </a:pPr>
            <a:endParaRPr lang="fr-FR" sz="1400" dirty="0">
              <a:latin typeface="+mj-lt"/>
              <a:ea typeface="+mj-ea"/>
              <a:cs typeface="+mj-cs"/>
            </a:endParaRPr>
          </a:p>
          <a:p>
            <a:pPr algn="ctr" fontAlgn="auto">
              <a:spcBef>
                <a:spcPts val="0"/>
              </a:spcBef>
              <a:spcAft>
                <a:spcPts val="0"/>
              </a:spcAft>
              <a:defRPr/>
            </a:pPr>
            <a:r>
              <a:rPr lang="fr-FR" sz="1400" dirty="0">
                <a:latin typeface="+mj-lt"/>
                <a:ea typeface="+mj-ea"/>
                <a:cs typeface="+mj-cs"/>
              </a:rPr>
              <a:t>Le bon déchet est celui qu’on ne produit pas.</a:t>
            </a:r>
          </a:p>
          <a:p>
            <a:pPr algn="ctr" fontAlgn="auto">
              <a:spcBef>
                <a:spcPts val="0"/>
              </a:spcBef>
              <a:spcAft>
                <a:spcPts val="0"/>
              </a:spcAft>
              <a:defRPr/>
            </a:pPr>
            <a:r>
              <a:rPr lang="fr-FR" sz="1400" dirty="0">
                <a:latin typeface="+mj-lt"/>
                <a:ea typeface="+mj-ea"/>
                <a:cs typeface="+mj-cs"/>
              </a:rPr>
              <a:t>C’est pourquoi éviter les découpes est au cœur de nos préoccupations..</a:t>
            </a:r>
          </a:p>
          <a:p>
            <a:pPr algn="ctr" fontAlgn="auto">
              <a:spcBef>
                <a:spcPts val="0"/>
              </a:spcBef>
              <a:spcAft>
                <a:spcPts val="0"/>
              </a:spcAft>
              <a:defRPr/>
            </a:pPr>
            <a:endParaRPr lang="fr-FR" sz="1400" dirty="0">
              <a:latin typeface="+mj-lt"/>
              <a:ea typeface="+mj-ea"/>
              <a:cs typeface="+mj-cs"/>
            </a:endParaRPr>
          </a:p>
          <a:p>
            <a:pPr algn="ctr" fontAlgn="auto">
              <a:spcBef>
                <a:spcPts val="0"/>
              </a:spcBef>
              <a:spcAft>
                <a:spcPts val="0"/>
              </a:spcAft>
              <a:defRPr/>
            </a:pPr>
            <a:r>
              <a:rPr lang="fr-FR" sz="1400" dirty="0">
                <a:latin typeface="+mj-lt"/>
                <a:ea typeface="+mj-ea"/>
                <a:cs typeface="+mj-cs"/>
              </a:rPr>
              <a:t>Gain de temps et propreté du chantier à l’appui.</a:t>
            </a:r>
          </a:p>
          <a:p>
            <a:pPr algn="ctr" fontAlgn="auto">
              <a:spcBef>
                <a:spcPts val="0"/>
              </a:spcBef>
              <a:spcAft>
                <a:spcPts val="0"/>
              </a:spcAft>
              <a:defRPr/>
            </a:pPr>
            <a:endParaRPr lang="fr-FR" sz="1400" dirty="0">
              <a:latin typeface="+mj-lt"/>
              <a:ea typeface="+mj-ea"/>
              <a:cs typeface="+mj-cs"/>
            </a:endParaRPr>
          </a:p>
          <a:p>
            <a:pPr algn="ctr" fontAlgn="auto">
              <a:spcBef>
                <a:spcPts val="0"/>
              </a:spcBef>
              <a:spcAft>
                <a:spcPts val="0"/>
              </a:spcAft>
              <a:defRPr/>
            </a:pPr>
            <a:endParaRPr lang="fr-FR" sz="1400" dirty="0">
              <a:latin typeface="+mj-lt"/>
              <a:ea typeface="+mj-ea"/>
              <a:cs typeface="+mj-cs"/>
            </a:endParaRPr>
          </a:p>
          <a:p>
            <a:pPr algn="ctr" fontAlgn="auto">
              <a:spcBef>
                <a:spcPts val="0"/>
              </a:spcBef>
              <a:spcAft>
                <a:spcPts val="0"/>
              </a:spcAft>
              <a:defRPr/>
            </a:pPr>
            <a:endParaRPr lang="en-GB" sz="1400" dirty="0">
              <a:latin typeface="+mj-lt"/>
              <a:ea typeface="+mj-ea"/>
              <a:cs typeface="+mj-cs"/>
            </a:endParaRPr>
          </a:p>
        </p:txBody>
      </p:sp>
      <p:sp>
        <p:nvSpPr>
          <p:cNvPr id="53" name="Rectangle 3"/>
          <p:cNvSpPr txBox="1">
            <a:spLocks noChangeArrowheads="1"/>
          </p:cNvSpPr>
          <p:nvPr/>
        </p:nvSpPr>
        <p:spPr bwMode="auto">
          <a:xfrm>
            <a:off x="3787775" y="3803650"/>
            <a:ext cx="1901825" cy="863600"/>
          </a:xfrm>
          <a:prstGeom prst="rect">
            <a:avLst/>
          </a:prstGeom>
          <a:noFill/>
          <a:ln w="9525">
            <a:noFill/>
            <a:miter lim="800000"/>
            <a:headEnd/>
            <a:tailEnd/>
          </a:ln>
        </p:spPr>
        <p:txBody>
          <a:bodyPr/>
          <a:lstStyle/>
          <a:p>
            <a:pPr marL="457200" indent="-457200" algn="ctr" fontAlgn="auto">
              <a:spcBef>
                <a:spcPct val="20000"/>
              </a:spcBef>
              <a:spcAft>
                <a:spcPts val="0"/>
              </a:spcAft>
              <a:buClr>
                <a:srgbClr val="C7242A"/>
              </a:buClr>
              <a:buFontTx/>
              <a:buBlip>
                <a:blip r:embed="rId3"/>
              </a:buBlip>
              <a:defRPr/>
            </a:pPr>
            <a:r>
              <a:rPr lang="fr-FR" sz="2400" kern="0" dirty="0">
                <a:latin typeface="+mn-lt"/>
                <a:ea typeface="ＭＳ Ｐゴシック" charset="-128"/>
                <a:cs typeface="+mn-cs"/>
              </a:rPr>
              <a:t>HQE®</a:t>
            </a:r>
            <a:endParaRPr lang="fr-FR" sz="3200" kern="0" dirty="0">
              <a:latin typeface="+mn-lt"/>
              <a:cs typeface="+mn-cs"/>
            </a:endParaRPr>
          </a:p>
          <a:p>
            <a:pPr marL="457200" indent="-457200" algn="ctr" fontAlgn="auto">
              <a:spcBef>
                <a:spcPct val="20000"/>
              </a:spcBef>
              <a:spcAft>
                <a:spcPts val="0"/>
              </a:spcAft>
              <a:buClr>
                <a:srgbClr val="C7242A"/>
              </a:buClr>
              <a:buFont typeface="Wingdings" pitchFamily="2" charset="2"/>
              <a:buNone/>
              <a:defRPr/>
            </a:pPr>
            <a:endParaRPr lang="fr-FR" sz="2400" kern="0" dirty="0">
              <a:latin typeface="+mn-lt"/>
              <a:cs typeface="+mn-cs"/>
            </a:endParaRPr>
          </a:p>
          <a:p>
            <a:pPr marL="457200" indent="-457200" fontAlgn="auto">
              <a:spcBef>
                <a:spcPct val="20000"/>
              </a:spcBef>
              <a:spcAft>
                <a:spcPts val="0"/>
              </a:spcAft>
              <a:buClr>
                <a:srgbClr val="C7242A"/>
              </a:buClr>
              <a:buFont typeface="Wingdings" pitchFamily="2" charset="2"/>
              <a:buBlip>
                <a:blip r:embed="rId4"/>
              </a:buBlip>
              <a:defRPr/>
            </a:pPr>
            <a:endParaRPr lang="fr-FR" sz="2400" kern="0" dirty="0">
              <a:latin typeface="+mn-lt"/>
              <a:cs typeface="+mn-cs"/>
            </a:endParaRPr>
          </a:p>
        </p:txBody>
      </p:sp>
      <p:sp>
        <p:nvSpPr>
          <p:cNvPr id="55" name="Text Box 2"/>
          <p:cNvSpPr txBox="1">
            <a:spLocks noChangeArrowheads="1"/>
          </p:cNvSpPr>
          <p:nvPr/>
        </p:nvSpPr>
        <p:spPr bwMode="auto">
          <a:xfrm>
            <a:off x="4906963" y="1309688"/>
            <a:ext cx="1027112" cy="306387"/>
          </a:xfrm>
          <a:prstGeom prst="rect">
            <a:avLst/>
          </a:prstGeom>
          <a:noFill/>
          <a:ln w="9525" algn="in">
            <a:noFill/>
            <a:miter lim="800000"/>
            <a:headEnd/>
            <a:tailEnd/>
          </a:ln>
          <a:effectLst/>
        </p:spPr>
        <p:txBody>
          <a:bodyPr lIns="36576" tIns="36576" rIns="36576" bIns="36576"/>
          <a:lstStyle/>
          <a:p>
            <a:pPr fontAlgn="auto">
              <a:spcBef>
                <a:spcPts val="0"/>
              </a:spcBef>
              <a:spcAft>
                <a:spcPts val="0"/>
              </a:spcAft>
              <a:defRPr/>
            </a:pPr>
            <a:r>
              <a:rPr lang="fr-FR" sz="2000" b="1" dirty="0">
                <a:solidFill>
                  <a:srgbClr val="000000"/>
                </a:solidFill>
                <a:latin typeface="+mj-lt"/>
                <a:ea typeface="ＭＳ Ｐゴシック" charset="-128"/>
                <a:cs typeface="+mn-cs"/>
              </a:rPr>
              <a:t>20 cm</a:t>
            </a:r>
            <a:endParaRPr lang="fr-FR" sz="2800" dirty="0">
              <a:latin typeface="+mj-lt"/>
              <a:ea typeface="ＭＳ Ｐゴシック" charset="-128"/>
              <a:cs typeface="+mn-cs"/>
            </a:endParaRPr>
          </a:p>
        </p:txBody>
      </p:sp>
      <p:sp>
        <p:nvSpPr>
          <p:cNvPr id="64" name="Text Box 3"/>
          <p:cNvSpPr txBox="1">
            <a:spLocks noChangeArrowheads="1"/>
          </p:cNvSpPr>
          <p:nvPr/>
        </p:nvSpPr>
        <p:spPr bwMode="auto">
          <a:xfrm>
            <a:off x="2344738" y="1285875"/>
            <a:ext cx="966787" cy="382588"/>
          </a:xfrm>
          <a:prstGeom prst="rect">
            <a:avLst/>
          </a:prstGeom>
          <a:noFill/>
          <a:ln w="9525" algn="in">
            <a:noFill/>
            <a:miter lim="800000"/>
            <a:headEnd/>
            <a:tailEnd/>
          </a:ln>
          <a:effectLst/>
        </p:spPr>
        <p:txBody>
          <a:bodyPr lIns="36576" tIns="36576" rIns="36576" bIns="36576"/>
          <a:lstStyle/>
          <a:p>
            <a:pPr fontAlgn="auto">
              <a:spcBef>
                <a:spcPts val="0"/>
              </a:spcBef>
              <a:spcAft>
                <a:spcPts val="0"/>
              </a:spcAft>
              <a:defRPr/>
            </a:pPr>
            <a:r>
              <a:rPr lang="fr-FR" sz="2000" b="1" dirty="0">
                <a:solidFill>
                  <a:srgbClr val="000000"/>
                </a:solidFill>
                <a:latin typeface="+mj-lt"/>
                <a:ea typeface="ＭＳ Ｐゴシック" charset="-128"/>
                <a:cs typeface="+mn-cs"/>
              </a:rPr>
              <a:t>15 cm</a:t>
            </a:r>
            <a:endParaRPr lang="fr-FR" sz="2800" dirty="0">
              <a:latin typeface="+mj-lt"/>
              <a:ea typeface="ＭＳ Ｐゴシック" charset="-128"/>
              <a:cs typeface="+mn-cs"/>
            </a:endParaRPr>
          </a:p>
        </p:txBody>
      </p:sp>
      <p:sp>
        <p:nvSpPr>
          <p:cNvPr id="65" name="Text Box 4"/>
          <p:cNvSpPr txBox="1">
            <a:spLocks noChangeArrowheads="1"/>
          </p:cNvSpPr>
          <p:nvPr/>
        </p:nvSpPr>
        <p:spPr bwMode="auto">
          <a:xfrm>
            <a:off x="7448550" y="1268413"/>
            <a:ext cx="1027113" cy="306387"/>
          </a:xfrm>
          <a:prstGeom prst="rect">
            <a:avLst/>
          </a:prstGeom>
          <a:noFill/>
          <a:ln w="9525" algn="in">
            <a:noFill/>
            <a:miter lim="800000"/>
            <a:headEnd/>
            <a:tailEnd/>
          </a:ln>
          <a:effectLst/>
        </p:spPr>
        <p:txBody>
          <a:bodyPr lIns="36576" tIns="36576" rIns="36576" bIns="36576"/>
          <a:lstStyle/>
          <a:p>
            <a:pPr fontAlgn="auto">
              <a:spcBef>
                <a:spcPts val="0"/>
              </a:spcBef>
              <a:spcAft>
                <a:spcPts val="0"/>
              </a:spcAft>
              <a:defRPr/>
            </a:pPr>
            <a:r>
              <a:rPr lang="fr-FR" sz="2000" b="1" dirty="0">
                <a:solidFill>
                  <a:srgbClr val="000000"/>
                </a:solidFill>
                <a:latin typeface="+mj-lt"/>
                <a:ea typeface="ＭＳ Ｐゴシック" charset="-128"/>
                <a:cs typeface="+mn-cs"/>
              </a:rPr>
              <a:t>30 cm</a:t>
            </a:r>
            <a:endParaRPr lang="fr-FR" sz="2800" dirty="0">
              <a:latin typeface="+mj-lt"/>
              <a:ea typeface="ＭＳ Ｐゴシック" charset="-128"/>
              <a:cs typeface="+mn-cs"/>
            </a:endParaRPr>
          </a:p>
        </p:txBody>
      </p:sp>
      <p:sp>
        <p:nvSpPr>
          <p:cNvPr id="66" name="Rectangle 3"/>
          <p:cNvSpPr txBox="1">
            <a:spLocks noChangeArrowheads="1"/>
          </p:cNvSpPr>
          <p:nvPr/>
        </p:nvSpPr>
        <p:spPr bwMode="auto">
          <a:xfrm>
            <a:off x="3482975" y="3313113"/>
            <a:ext cx="3816350" cy="547687"/>
          </a:xfrm>
          <a:prstGeom prst="rect">
            <a:avLst/>
          </a:prstGeom>
          <a:noFill/>
          <a:ln w="9525">
            <a:noFill/>
            <a:miter lim="800000"/>
            <a:headEnd/>
            <a:tailEnd/>
          </a:ln>
        </p:spPr>
        <p:txBody>
          <a:bodyPr/>
          <a:lstStyle/>
          <a:p>
            <a:pPr marL="457200" indent="-457200" algn="ctr" fontAlgn="auto">
              <a:spcBef>
                <a:spcPct val="20000"/>
              </a:spcBef>
              <a:spcAft>
                <a:spcPts val="0"/>
              </a:spcAft>
              <a:buClr>
                <a:srgbClr val="C7242A"/>
              </a:buClr>
              <a:buFontTx/>
              <a:buBlip>
                <a:blip r:embed="rId3"/>
              </a:buBlip>
              <a:defRPr/>
            </a:pPr>
            <a:r>
              <a:rPr lang="fr-FR" sz="2400" kern="0" dirty="0">
                <a:latin typeface="+mn-lt"/>
                <a:cs typeface="+mn-cs"/>
              </a:rPr>
              <a:t>Limiter les déchets,</a:t>
            </a:r>
          </a:p>
          <a:p>
            <a:pPr marL="457200" indent="-457200" fontAlgn="auto">
              <a:spcBef>
                <a:spcPct val="20000"/>
              </a:spcBef>
              <a:spcAft>
                <a:spcPts val="0"/>
              </a:spcAft>
              <a:buClr>
                <a:srgbClr val="C7242A"/>
              </a:buClr>
              <a:buFont typeface="Wingdings" pitchFamily="2" charset="2"/>
              <a:buBlip>
                <a:blip r:embed="rId4"/>
              </a:buBlip>
              <a:defRPr/>
            </a:pPr>
            <a:endParaRPr lang="fr-FR" sz="2400" kern="0" dirty="0">
              <a:latin typeface="+mn-lt"/>
              <a:cs typeface="+mn-cs"/>
            </a:endParaRPr>
          </a:p>
        </p:txBody>
      </p:sp>
      <p:sp>
        <p:nvSpPr>
          <p:cNvPr id="67" name="Rectangle 3"/>
          <p:cNvSpPr txBox="1">
            <a:spLocks noChangeArrowheads="1"/>
          </p:cNvSpPr>
          <p:nvPr/>
        </p:nvSpPr>
        <p:spPr bwMode="auto">
          <a:xfrm>
            <a:off x="3859213" y="2420938"/>
            <a:ext cx="3816350" cy="1439862"/>
          </a:xfrm>
          <a:prstGeom prst="rect">
            <a:avLst/>
          </a:prstGeom>
          <a:noFill/>
          <a:ln w="9525">
            <a:noFill/>
            <a:miter lim="800000"/>
            <a:headEnd/>
            <a:tailEnd/>
          </a:ln>
        </p:spPr>
        <p:txBody>
          <a:bodyPr/>
          <a:lstStyle/>
          <a:p>
            <a:pPr marL="457200" indent="-457200" algn="ctr" fontAlgn="auto">
              <a:spcBef>
                <a:spcPct val="20000"/>
              </a:spcBef>
              <a:spcAft>
                <a:spcPts val="0"/>
              </a:spcAft>
              <a:buClr>
                <a:srgbClr val="C7242A"/>
              </a:buClr>
              <a:defRPr/>
            </a:pPr>
            <a:endParaRPr lang="fr-FR" sz="2400" kern="0" dirty="0">
              <a:solidFill>
                <a:srgbClr val="CB242A"/>
              </a:solidFill>
              <a:latin typeface="+mn-lt"/>
              <a:cs typeface="+mn-cs"/>
            </a:endParaRPr>
          </a:p>
        </p:txBody>
      </p:sp>
      <p:sp>
        <p:nvSpPr>
          <p:cNvPr id="68" name="Rectangle 3"/>
          <p:cNvSpPr txBox="1">
            <a:spLocks noChangeArrowheads="1"/>
          </p:cNvSpPr>
          <p:nvPr/>
        </p:nvSpPr>
        <p:spPr bwMode="auto">
          <a:xfrm>
            <a:off x="3513138" y="2781300"/>
            <a:ext cx="3816350" cy="503238"/>
          </a:xfrm>
          <a:prstGeom prst="rect">
            <a:avLst/>
          </a:prstGeom>
          <a:noFill/>
          <a:ln w="9525">
            <a:noFill/>
            <a:miter lim="800000"/>
            <a:headEnd/>
            <a:tailEnd/>
          </a:ln>
        </p:spPr>
        <p:txBody>
          <a:bodyPr/>
          <a:lstStyle/>
          <a:p>
            <a:pPr marL="457200" indent="-457200" algn="ctr" fontAlgn="auto">
              <a:spcBef>
                <a:spcPct val="20000"/>
              </a:spcBef>
              <a:spcAft>
                <a:spcPts val="0"/>
              </a:spcAft>
              <a:buClr>
                <a:srgbClr val="C7242A"/>
              </a:buClr>
              <a:buFontTx/>
              <a:buBlip>
                <a:blip r:embed="rId3"/>
              </a:buBlip>
              <a:defRPr/>
            </a:pPr>
            <a:r>
              <a:rPr lang="fr-FR" sz="2400" kern="0" dirty="0">
                <a:latin typeface="+mn-lt"/>
                <a:ea typeface="ＭＳ Ｐゴシック" charset="-128"/>
                <a:cs typeface="+mn-cs"/>
              </a:rPr>
              <a:t>Diminuer les découpes</a:t>
            </a:r>
          </a:p>
          <a:p>
            <a:pPr marL="457200" indent="-457200" algn="ctr" fontAlgn="auto">
              <a:spcBef>
                <a:spcPct val="20000"/>
              </a:spcBef>
              <a:spcAft>
                <a:spcPts val="0"/>
              </a:spcAft>
              <a:buClr>
                <a:srgbClr val="C7242A"/>
              </a:buClr>
              <a:buFont typeface="Wingdings" pitchFamily="2" charset="2"/>
              <a:buNone/>
              <a:defRPr/>
            </a:pPr>
            <a:endParaRPr lang="fr-FR" sz="2400" kern="0" dirty="0">
              <a:latin typeface="+mn-lt"/>
              <a:cs typeface="+mn-cs"/>
            </a:endParaRPr>
          </a:p>
        </p:txBody>
      </p:sp>
      <p:pic>
        <p:nvPicPr>
          <p:cNvPr id="24587" name="Picture 6"/>
          <p:cNvPicPr>
            <a:picLocks noChangeAspect="1" noChangeArrowheads="1"/>
          </p:cNvPicPr>
          <p:nvPr/>
        </p:nvPicPr>
        <p:blipFill>
          <a:blip r:embed="rId5" cstate="print"/>
          <a:srcRect/>
          <a:stretch>
            <a:fillRect/>
          </a:stretch>
        </p:blipFill>
        <p:spPr bwMode="auto">
          <a:xfrm>
            <a:off x="2154238" y="5218113"/>
            <a:ext cx="1139825" cy="722312"/>
          </a:xfrm>
          <a:prstGeom prst="rect">
            <a:avLst/>
          </a:prstGeom>
          <a:noFill/>
          <a:ln w="9525">
            <a:noFill/>
            <a:miter lim="800000"/>
            <a:headEnd/>
            <a:tailEnd/>
          </a:ln>
        </p:spPr>
      </p:pic>
      <p:pic>
        <p:nvPicPr>
          <p:cNvPr id="24588" name="Picture 6"/>
          <p:cNvPicPr>
            <a:picLocks noChangeAspect="1" noChangeArrowheads="1"/>
          </p:cNvPicPr>
          <p:nvPr/>
        </p:nvPicPr>
        <p:blipFill>
          <a:blip r:embed="rId6" cstate="print"/>
          <a:srcRect l="50957"/>
          <a:stretch>
            <a:fillRect/>
          </a:stretch>
        </p:blipFill>
        <p:spPr bwMode="auto">
          <a:xfrm>
            <a:off x="8564563" y="5218113"/>
            <a:ext cx="549275" cy="709612"/>
          </a:xfrm>
          <a:prstGeom prst="rect">
            <a:avLst/>
          </a:prstGeom>
          <a:noFill/>
          <a:ln w="9525">
            <a:noFill/>
            <a:miter lim="800000"/>
            <a:headEnd/>
            <a:tailEnd/>
          </a:ln>
        </p:spPr>
      </p:pic>
      <p:pic>
        <p:nvPicPr>
          <p:cNvPr id="24589" name="Picture 7"/>
          <p:cNvPicPr>
            <a:picLocks noChangeAspect="1" noChangeArrowheads="1"/>
          </p:cNvPicPr>
          <p:nvPr/>
        </p:nvPicPr>
        <p:blipFill>
          <a:blip r:embed="rId7" cstate="print"/>
          <a:srcRect/>
          <a:stretch>
            <a:fillRect/>
          </a:stretch>
        </p:blipFill>
        <p:spPr bwMode="auto">
          <a:xfrm>
            <a:off x="6235700" y="5213350"/>
            <a:ext cx="1263650" cy="711200"/>
          </a:xfrm>
          <a:prstGeom prst="rect">
            <a:avLst/>
          </a:prstGeom>
          <a:noFill/>
          <a:ln w="9525">
            <a:noFill/>
            <a:miter lim="800000"/>
            <a:headEnd/>
            <a:tailEnd/>
          </a:ln>
        </p:spPr>
      </p:pic>
      <p:pic>
        <p:nvPicPr>
          <p:cNvPr id="24590" name="Picture 7"/>
          <p:cNvPicPr>
            <a:picLocks noChangeAspect="1" noChangeArrowheads="1"/>
          </p:cNvPicPr>
          <p:nvPr/>
        </p:nvPicPr>
        <p:blipFill>
          <a:blip r:embed="rId7" cstate="print"/>
          <a:srcRect/>
          <a:stretch>
            <a:fillRect/>
          </a:stretch>
        </p:blipFill>
        <p:spPr bwMode="auto">
          <a:xfrm>
            <a:off x="3989388" y="5213350"/>
            <a:ext cx="1263650" cy="711200"/>
          </a:xfrm>
          <a:prstGeom prst="rect">
            <a:avLst/>
          </a:prstGeom>
          <a:noFill/>
          <a:ln w="9525">
            <a:noFill/>
            <a:miter lim="800000"/>
            <a:headEnd/>
            <a:tailEnd/>
          </a:ln>
        </p:spPr>
      </p:pic>
      <p:pic>
        <p:nvPicPr>
          <p:cNvPr id="24591" name="Picture 7"/>
          <p:cNvPicPr>
            <a:picLocks noChangeAspect="1" noChangeArrowheads="1"/>
          </p:cNvPicPr>
          <p:nvPr/>
        </p:nvPicPr>
        <p:blipFill>
          <a:blip r:embed="rId7" cstate="print"/>
          <a:srcRect/>
          <a:stretch>
            <a:fillRect/>
          </a:stretch>
        </p:blipFill>
        <p:spPr bwMode="auto">
          <a:xfrm>
            <a:off x="7356475" y="5213350"/>
            <a:ext cx="1265238" cy="711200"/>
          </a:xfrm>
          <a:prstGeom prst="rect">
            <a:avLst/>
          </a:prstGeom>
          <a:noFill/>
          <a:ln w="9525">
            <a:noFill/>
            <a:miter lim="800000"/>
            <a:headEnd/>
            <a:tailEnd/>
          </a:ln>
        </p:spPr>
      </p:pic>
      <p:pic>
        <p:nvPicPr>
          <p:cNvPr id="76" name="Picture 8"/>
          <p:cNvPicPr>
            <a:picLocks noChangeAspect="1" noChangeArrowheads="1"/>
          </p:cNvPicPr>
          <p:nvPr/>
        </p:nvPicPr>
        <p:blipFill>
          <a:blip r:embed="rId8" cstate="print"/>
          <a:srcRect l="21672" r="18355"/>
          <a:stretch>
            <a:fillRect/>
          </a:stretch>
        </p:blipFill>
        <p:spPr bwMode="auto">
          <a:xfrm>
            <a:off x="5254625" y="1912938"/>
            <a:ext cx="585788" cy="550862"/>
          </a:xfrm>
          <a:prstGeom prst="rect">
            <a:avLst/>
          </a:prstGeom>
          <a:noFill/>
          <a:ln w="9525">
            <a:noFill/>
            <a:miter lim="800000"/>
            <a:headEnd/>
            <a:tailEnd/>
          </a:ln>
        </p:spPr>
      </p:pic>
      <p:pic>
        <p:nvPicPr>
          <p:cNvPr id="77" name="Picture 9"/>
          <p:cNvPicPr>
            <a:picLocks noChangeAspect="1" noChangeArrowheads="1"/>
          </p:cNvPicPr>
          <p:nvPr/>
        </p:nvPicPr>
        <p:blipFill>
          <a:blip r:embed="rId9" cstate="print"/>
          <a:srcRect l="24197" r="22783"/>
          <a:stretch>
            <a:fillRect/>
          </a:stretch>
        </p:blipFill>
        <p:spPr bwMode="auto">
          <a:xfrm>
            <a:off x="2533650" y="2000250"/>
            <a:ext cx="508000" cy="550863"/>
          </a:xfrm>
          <a:prstGeom prst="rect">
            <a:avLst/>
          </a:prstGeom>
          <a:noFill/>
          <a:ln w="9525">
            <a:noFill/>
            <a:miter lim="800000"/>
            <a:headEnd/>
            <a:tailEnd/>
          </a:ln>
        </p:spPr>
      </p:pic>
      <p:pic>
        <p:nvPicPr>
          <p:cNvPr id="78" name="Picture 10"/>
          <p:cNvPicPr>
            <a:picLocks noChangeAspect="1" noChangeArrowheads="1"/>
          </p:cNvPicPr>
          <p:nvPr/>
        </p:nvPicPr>
        <p:blipFill>
          <a:blip r:embed="rId10" cstate="print"/>
          <a:srcRect l="17099" r="18535"/>
          <a:stretch>
            <a:fillRect/>
          </a:stretch>
        </p:blipFill>
        <p:spPr bwMode="auto">
          <a:xfrm>
            <a:off x="7489825" y="1876425"/>
            <a:ext cx="769938" cy="674688"/>
          </a:xfrm>
          <a:prstGeom prst="rect">
            <a:avLst/>
          </a:prstGeom>
          <a:noFill/>
          <a:ln w="9525">
            <a:noFill/>
            <a:miter lim="800000"/>
            <a:headEnd/>
            <a:tailEnd/>
          </a:ln>
        </p:spPr>
      </p:pic>
      <p:sp>
        <p:nvSpPr>
          <p:cNvPr id="79" name="Multiplier 78"/>
          <p:cNvSpPr/>
          <p:nvPr/>
        </p:nvSpPr>
        <p:spPr>
          <a:xfrm>
            <a:off x="2820988" y="4938713"/>
            <a:ext cx="1441450" cy="1295400"/>
          </a:xfrm>
          <a:prstGeom prst="mathMultiply">
            <a:avLst>
              <a:gd name="adj1" fmla="val 11203"/>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pic>
        <p:nvPicPr>
          <p:cNvPr id="24596" name="Picture 2"/>
          <p:cNvPicPr>
            <a:picLocks noChangeAspect="1" noChangeArrowheads="1"/>
          </p:cNvPicPr>
          <p:nvPr/>
        </p:nvPicPr>
        <p:blipFill>
          <a:blip r:embed="rId11" cstate="print"/>
          <a:srcRect l="33405" r="23579"/>
          <a:stretch>
            <a:fillRect/>
          </a:stretch>
        </p:blipFill>
        <p:spPr bwMode="auto">
          <a:xfrm>
            <a:off x="2381250" y="1574800"/>
            <a:ext cx="1101725" cy="1443038"/>
          </a:xfrm>
          <a:prstGeom prst="rect">
            <a:avLst/>
          </a:prstGeom>
          <a:noFill/>
          <a:ln w="9525">
            <a:noFill/>
            <a:miter lim="800000"/>
            <a:headEnd/>
            <a:tailEnd/>
          </a:ln>
        </p:spPr>
      </p:pic>
      <p:pic>
        <p:nvPicPr>
          <p:cNvPr id="24597" name="Picture 3"/>
          <p:cNvPicPr>
            <a:picLocks noChangeAspect="1" noChangeArrowheads="1"/>
          </p:cNvPicPr>
          <p:nvPr/>
        </p:nvPicPr>
        <p:blipFill>
          <a:blip r:embed="rId12" cstate="print"/>
          <a:srcRect l="14641" r="22447"/>
          <a:stretch>
            <a:fillRect/>
          </a:stretch>
        </p:blipFill>
        <p:spPr bwMode="auto">
          <a:xfrm>
            <a:off x="7116763" y="1476375"/>
            <a:ext cx="1665287" cy="1489075"/>
          </a:xfrm>
          <a:prstGeom prst="rect">
            <a:avLst/>
          </a:prstGeom>
          <a:noFill/>
          <a:ln w="9525">
            <a:noFill/>
            <a:miter lim="800000"/>
            <a:headEnd/>
            <a:tailEnd/>
          </a:ln>
        </p:spPr>
      </p:pic>
      <p:pic>
        <p:nvPicPr>
          <p:cNvPr id="24598" name="Picture 5"/>
          <p:cNvPicPr>
            <a:picLocks noChangeAspect="1" noChangeArrowheads="1"/>
          </p:cNvPicPr>
          <p:nvPr/>
        </p:nvPicPr>
        <p:blipFill>
          <a:blip r:embed="rId13" cstate="print"/>
          <a:srcRect l="19406" r="23521"/>
          <a:stretch>
            <a:fillRect/>
          </a:stretch>
        </p:blipFill>
        <p:spPr bwMode="auto">
          <a:xfrm>
            <a:off x="4795838" y="1476375"/>
            <a:ext cx="1439862" cy="1419225"/>
          </a:xfrm>
          <a:prstGeom prst="rect">
            <a:avLst/>
          </a:prstGeom>
          <a:noFill/>
          <a:ln w="9525">
            <a:noFill/>
            <a:miter lim="800000"/>
            <a:headEnd/>
            <a:tailEnd/>
          </a:ln>
        </p:spPr>
      </p:pic>
      <p:pic>
        <p:nvPicPr>
          <p:cNvPr id="83" name="Picture 8"/>
          <p:cNvPicPr>
            <a:picLocks noChangeAspect="1" noChangeArrowheads="1"/>
          </p:cNvPicPr>
          <p:nvPr/>
        </p:nvPicPr>
        <p:blipFill>
          <a:blip r:embed="rId14" cstate="print"/>
          <a:srcRect l="21672" r="18355"/>
          <a:stretch>
            <a:fillRect/>
          </a:stretch>
        </p:blipFill>
        <p:spPr bwMode="auto">
          <a:xfrm>
            <a:off x="3541713" y="5289550"/>
            <a:ext cx="590550" cy="554038"/>
          </a:xfrm>
          <a:prstGeom prst="rect">
            <a:avLst/>
          </a:prstGeom>
          <a:noFill/>
          <a:ln w="9525">
            <a:noFill/>
            <a:miter lim="800000"/>
            <a:headEnd/>
            <a:tailEnd/>
          </a:ln>
        </p:spPr>
      </p:pic>
      <p:pic>
        <p:nvPicPr>
          <p:cNvPr id="84" name="Picture 9"/>
          <p:cNvPicPr>
            <a:picLocks noChangeAspect="1" noChangeArrowheads="1"/>
          </p:cNvPicPr>
          <p:nvPr/>
        </p:nvPicPr>
        <p:blipFill>
          <a:blip r:embed="rId15" cstate="print"/>
          <a:srcRect l="24197" r="22783"/>
          <a:stretch>
            <a:fillRect/>
          </a:stretch>
        </p:blipFill>
        <p:spPr bwMode="auto">
          <a:xfrm>
            <a:off x="3155950" y="5286375"/>
            <a:ext cx="511175" cy="554038"/>
          </a:xfrm>
          <a:prstGeom prst="rect">
            <a:avLst/>
          </a:prstGeom>
          <a:noFill/>
          <a:ln w="9525">
            <a:noFill/>
            <a:miter lim="800000"/>
            <a:headEnd/>
            <a:tailEnd/>
          </a:ln>
        </p:spPr>
      </p:pic>
      <p:pic>
        <p:nvPicPr>
          <p:cNvPr id="24601" name="Picture 7"/>
          <p:cNvPicPr>
            <a:picLocks noChangeAspect="1" noChangeArrowheads="1"/>
          </p:cNvPicPr>
          <p:nvPr/>
        </p:nvPicPr>
        <p:blipFill>
          <a:blip r:embed="rId7" cstate="print"/>
          <a:srcRect/>
          <a:stretch>
            <a:fillRect/>
          </a:stretch>
        </p:blipFill>
        <p:spPr bwMode="auto">
          <a:xfrm>
            <a:off x="5121275" y="5213350"/>
            <a:ext cx="1265238" cy="71120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11111E-6 -2.13873E-6 C -0.00486 0.00255 -0.00694 0.00786 -0.0118 0.01041 C -0.01562 0.01665 -0.01823 0.01896 -0.02361 0.02104 C -0.03368 0.03191 -0.02864 0.02821 -0.03923 0.03376 C -0.04045 0.03445 -0.04184 0.03515 -0.04323 0.03584 C -0.04444 0.03653 -0.04705 0.03792 -0.04705 0.03815 C -0.04826 0.03931 -0.04948 0.04116 -0.05104 0.04231 C -0.05347 0.04416 -0.05885 0.04648 -0.05885 0.04671 C -0.06319 0.0511 -0.06719 0.05226 -0.07187 0.0548 C -0.08073 0.06451 -0.07673 0.06174 -0.08351 0.06544 C -0.0868 0.07052 -0.08819 0.07376 -0.09271 0.07607 C -0.0934 0.07746 -0.09427 0.07931 -0.09531 0.08023 C -0.09774 0.08208 -0.10295 0.0844 -0.10295 0.08463 C -0.10434 0.08578 -0.10555 0.08763 -0.10694 0.08879 C -0.10955 0.09064 -0.11493 0.09295 -0.11493 0.09318 C -0.12778 0.10705 -0.1467 0.1089 -0.1618 0.11191 C -0.17014 0.11538 -0.17778 0.117 -0.18663 0.11838 C -0.19618 0.12139 -0.20573 0.12416 -0.21528 0.12671 C -0.22708 0.13318 -0.2408 0.13457 -0.25295 0.13734 C -0.26267 0.14266 -0.27413 0.14359 -0.2842 0.1459 C -0.29618 0.15214 -0.31059 0.15075 -0.32344 0.15422 C -0.32951 0.15584 -0.34167 0.15838 -0.34167 0.15861 C -0.35017 0.16324 -0.35764 0.16971 -0.36632 0.17318 C -0.37118 0.1785 -0.37743 0.17873 -0.38212 0.18382 C -0.38802 0.19029 -0.38993 0.19769 -0.39653 0.20278 C -0.40087 0.21041 -0.40781 0.21804 -0.41337 0.22405 C -0.41614 0.2363 -0.41267 0.22497 -0.41858 0.23468 C -0.42135 0.23931 -0.42309 0.24509 -0.42639 0.24948 C -0.43073 0.25526 -0.43055 0.25203 -0.4342 0.25989 C -0.44444 0.28093 -0.43542 0.26659 -0.44201 0.27677 C -0.44392 0.28601 -0.44844 0.30197 -0.45243 0.30867 C -0.45486 0.31977 -0.45503 0.33179 -0.46042 0.34035 C -0.46198 0.34867 -0.46319 0.357 -0.46423 0.36555 C -0.46354 0.39653 -0.46753 0.41064 -0.45885 0.43122 C -0.45642 0.44347 -0.45469 0.45387 -0.45382 0.46705 C -0.4533 0.47492 -0.45243 0.49041 -0.45243 0.49064 " pathEditMode="relative" rAng="0" ptsTypes="fffffffffffffffffffffffffffffffffffA">
                                      <p:cBhvr>
                                        <p:cTn id="6" dur="2000" fill="hold"/>
                                        <p:tgtEl>
                                          <p:spTgt spid="78"/>
                                        </p:tgtEl>
                                        <p:attrNameLst>
                                          <p:attrName>ppt_x</p:attrName>
                                          <p:attrName>ppt_y</p:attrName>
                                        </p:attrNameLst>
                                      </p:cBhvr>
                                      <p:rCtr x="-234" y="245"/>
                                    </p:animMotion>
                                  </p:childTnLst>
                                </p:cTn>
                              </p:par>
                            </p:childTnLst>
                          </p:cTn>
                        </p:par>
                        <p:par>
                          <p:cTn id="7" fill="hold">
                            <p:stCondLst>
                              <p:cond delay="2000"/>
                            </p:stCondLst>
                            <p:childTnLst>
                              <p:par>
                                <p:cTn id="8" presetID="1" presetClass="entr" presetSubtype="0" fill="hold" nodeType="afterEffect">
                                  <p:stCondLst>
                                    <p:cond delay="0"/>
                                  </p:stCondLst>
                                  <p:childTnLst>
                                    <p:set>
                                      <p:cBhvr>
                                        <p:cTn id="9" dur="1" fill="hold">
                                          <p:stCondLst>
                                            <p:cond delay="0"/>
                                          </p:stCondLst>
                                        </p:cTn>
                                        <p:tgtEl>
                                          <p:spTgt spid="79"/>
                                        </p:tgtEl>
                                        <p:attrNameLst>
                                          <p:attrName>style.visibility</p:attrName>
                                        </p:attrNameLst>
                                      </p:cBhvr>
                                      <p:to>
                                        <p:strVal val="visible"/>
                                      </p:to>
                                    </p:set>
                                  </p:childTnLst>
                                </p:cTn>
                              </p:par>
                              <p:par>
                                <p:cTn id="10" presetID="35" presetClass="emph" presetSubtype="0" repeatCount="indefinite" fill="hold" nodeType="withEffect">
                                  <p:stCondLst>
                                    <p:cond delay="0"/>
                                  </p:stCondLst>
                                  <p:childTnLst>
                                    <p:anim calcmode="discrete" valueType="str">
                                      <p:cBhvr>
                                        <p:cTn id="11" dur="1000" fill="hold"/>
                                        <p:tgtEl>
                                          <p:spTgt spid="79"/>
                                        </p:tgtEl>
                                        <p:attrNameLst>
                                          <p:attrName>style.visibility</p:attrName>
                                        </p:attrNameLst>
                                      </p:cBhvr>
                                      <p:tavLst>
                                        <p:tav tm="0">
                                          <p:val>
                                            <p:strVal val="hidden"/>
                                          </p:val>
                                        </p:tav>
                                        <p:tav tm="50000">
                                          <p:val>
                                            <p:strVal val="visible"/>
                                          </p:val>
                                        </p:tav>
                                      </p:tavLst>
                                    </p:anim>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79"/>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78"/>
                                        </p:tgtEl>
                                        <p:attrNameLst>
                                          <p:attrName>style.visibility</p:attrName>
                                        </p:attrNameLst>
                                      </p:cBhvr>
                                      <p:to>
                                        <p:strVal val="hidden"/>
                                      </p:to>
                                    </p:set>
                                  </p:childTnLst>
                                </p:cTn>
                              </p:par>
                              <p:par>
                                <p:cTn id="18" presetID="0" presetClass="path" presetSubtype="0" accel="50000" decel="50000" fill="hold" nodeType="withEffect">
                                  <p:stCondLst>
                                    <p:cond delay="0"/>
                                  </p:stCondLst>
                                  <p:childTnLst>
                                    <p:animMotion origin="layout" path="M -1.11111E-6 5.20231E-7 C -0.00469 0.02705 -1.11111E-6 0.05503 0.00469 0.08139 C 0.00747 0.11584 0.01684 0.14058 0.02691 0.17156 C 0.03195 0.18705 0.03438 0.20347 0.04132 0.2178 C 0.04392 0.22821 0.04479 0.2363 0.04913 0.24601 C 0.04965 0.24902 0.04965 0.25225 0.0507 0.25503 C 0.05139 0.25688 0.05347 0.25734 0.05399 0.25942 C 0.05556 0.26497 0.05608 0.27121 0.05712 0.27699 C 0.05764 0.27977 0.05868 0.28578 0.05868 0.28601 C 0.0592 0.29225 0.0599 0.29896 0.06024 0.30543 C 0.06094 0.32439 0.06077 0.34381 0.06181 0.36277 C 0.06233 0.37202 0.06684 0.38358 0.06823 0.39353 C 0.06875 0.41179 0.06858 0.43029 0.06979 0.44855 C 0.07014 0.45318 0.07292 0.4615 0.07292 0.46173 C 0.07136 0.47422 0.07205 0.47399 0.06667 0.48162 " pathEditMode="relative" rAng="0" ptsTypes="ffffffffffffffA">
                                      <p:cBhvr>
                                        <p:cTn id="19" dur="2000" fill="hold"/>
                                        <p:tgtEl>
                                          <p:spTgt spid="77"/>
                                        </p:tgtEl>
                                        <p:attrNameLst>
                                          <p:attrName>ppt_x</p:attrName>
                                          <p:attrName>ppt_y</p:attrName>
                                        </p:attrNameLst>
                                      </p:cBhvr>
                                      <p:rCtr x="34" y="241"/>
                                    </p:animMotion>
                                  </p:childTnLst>
                                </p:cTn>
                              </p:par>
                              <p:par>
                                <p:cTn id="20" presetID="0" presetClass="path" presetSubtype="0" accel="50000" decel="50000" fill="hold" nodeType="withEffect">
                                  <p:stCondLst>
                                    <p:cond delay="0"/>
                                  </p:stCondLst>
                                  <p:childTnLst>
                                    <p:animMotion origin="layout" path="M 2.77778E-6 -2.71676E-6 C -0.0066 0.02613 -0.00035 -0.00069 -0.00313 0.06798 C -0.004 0.09041 -0.01059 0.11191 -0.02222 0.12763 C -0.02969 0.13757 -0.03195 0.1496 -0.04271 0.1533 C -0.05191 0.16555 -0.04705 0.16231 -0.05556 0.16601 C -0.05712 0.1681 -0.05834 0.17064 -0.06025 0.17226 C -0.06163 0.17341 -0.06372 0.17295 -0.06493 0.17457 C -0.0665 0.17619 -0.06667 0.17942 -0.06823 0.18104 C -0.07118 0.18428 -0.07518 0.18567 -0.07778 0.18937 C -0.08229 0.19561 -0.0875 0.20139 -0.09358 0.2044 C -0.09479 0.20625 -0.09844 0.21156 -0.1 0.21295 C -0.10295 0.21596 -0.10938 0.22127 -0.10938 0.22151 C -0.11354 0.22937 -0.11841 0.23815 -0.12379 0.24486 C -0.12813 0.26243 -0.12205 0.24093 -0.12847 0.25549 C -0.13195 0.26359 -0.13368 0.27122 -0.13802 0.27885 C -0.1415 0.29804 -0.13802 0.29179 -0.14445 0.30035 C -0.14792 0.31838 -0.1507 0.33757 -0.15868 0.35353 C -0.16094 0.36301 -0.16441 0.36994 -0.16667 0.37919 C -0.17084 0.39538 -0.17413 0.41179 -0.17778 0.42798 C -0.17847 0.43075 -0.17865 0.43376 -0.17934 0.43677 C -0.18021 0.44116 -0.18143 0.44532 -0.18247 0.44948 C -0.18351 0.45364 -0.18559 0.4622 -0.18559 0.46243 C -0.18507 0.46937 -0.18629 0.48694 -0.18091 0.49434 " pathEditMode="relative" rAng="0" ptsTypes="ffffffffffffffffffffffA">
                                      <p:cBhvr>
                                        <p:cTn id="21" dur="2000" fill="hold"/>
                                        <p:tgtEl>
                                          <p:spTgt spid="76"/>
                                        </p:tgtEl>
                                        <p:attrNameLst>
                                          <p:attrName>ppt_x</p:attrName>
                                          <p:attrName>ppt_y</p:attrName>
                                        </p:attrNameLst>
                                      </p:cBhvr>
                                      <p:rCtr x="-93" y="247"/>
                                    </p:animMotion>
                                  </p:childTnLst>
                                </p:cTn>
                              </p:par>
                            </p:childTnLst>
                          </p:cTn>
                        </p:par>
                        <p:par>
                          <p:cTn id="22" fill="hold">
                            <p:stCondLst>
                              <p:cond delay="2000"/>
                            </p:stCondLst>
                            <p:childTnLst>
                              <p:par>
                                <p:cTn id="23" presetID="1" presetClass="exit" presetSubtype="0" fill="hold" nodeType="afterEffect">
                                  <p:stCondLst>
                                    <p:cond delay="0"/>
                                  </p:stCondLst>
                                  <p:childTnLst>
                                    <p:set>
                                      <p:cBhvr>
                                        <p:cTn id="24" dur="1" fill="hold">
                                          <p:stCondLst>
                                            <p:cond delay="0"/>
                                          </p:stCondLst>
                                        </p:cTn>
                                        <p:tgtEl>
                                          <p:spTgt spid="76"/>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77"/>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8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p:cNvSpPr txBox="1">
            <a:spLocks noChangeArrowheads="1"/>
          </p:cNvSpPr>
          <p:nvPr/>
        </p:nvSpPr>
        <p:spPr bwMode="auto">
          <a:xfrm>
            <a:off x="285750" y="1928813"/>
            <a:ext cx="1857375" cy="4143375"/>
          </a:xfrm>
          <a:prstGeom prst="rect">
            <a:avLst/>
          </a:prstGeom>
          <a:solidFill>
            <a:schemeClr val="bg1">
              <a:alpha val="47842"/>
            </a:schemeClr>
          </a:solidFill>
          <a:ln w="9525">
            <a:noFill/>
            <a:miter lim="800000"/>
            <a:headEnd/>
            <a:tailEnd/>
          </a:ln>
        </p:spPr>
        <p:txBody>
          <a:bodyPr lIns="90000" tIns="46800" rIns="90000" bIns="46800" anchor="ctr"/>
          <a:lstStyle/>
          <a:p>
            <a:pPr algn="ctr"/>
            <a:r>
              <a:rPr lang="fr-FR" sz="1400">
                <a:latin typeface="Calibri" pitchFamily="34" charset="0"/>
              </a:rPr>
              <a:t>Dans la même logique, les blocs sont dessinés avec un emboitement.</a:t>
            </a:r>
          </a:p>
          <a:p>
            <a:pPr algn="ctr"/>
            <a:endParaRPr lang="fr-FR" sz="1400">
              <a:latin typeface="Calibri" pitchFamily="34" charset="0"/>
            </a:endParaRPr>
          </a:p>
          <a:p>
            <a:pPr algn="ctr"/>
            <a:r>
              <a:rPr lang="fr-FR" sz="1400">
                <a:latin typeface="Calibri" pitchFamily="34" charset="0"/>
              </a:rPr>
              <a:t>Facilité de pose</a:t>
            </a:r>
          </a:p>
          <a:p>
            <a:pPr algn="ctr"/>
            <a:endParaRPr lang="fr-FR" sz="1400">
              <a:latin typeface="Calibri" pitchFamily="34" charset="0"/>
            </a:endParaRPr>
          </a:p>
          <a:p>
            <a:pPr algn="ctr"/>
            <a:r>
              <a:rPr lang="fr-FR" sz="1400">
                <a:latin typeface="Calibri" pitchFamily="34" charset="0"/>
              </a:rPr>
              <a:t>Performances sismiques et thermiques à la clé.</a:t>
            </a:r>
          </a:p>
        </p:txBody>
      </p:sp>
      <p:sp>
        <p:nvSpPr>
          <p:cNvPr id="26" name="Rectangle 25"/>
          <p:cNvSpPr/>
          <p:nvPr/>
        </p:nvSpPr>
        <p:spPr>
          <a:xfrm>
            <a:off x="2271713" y="1928813"/>
            <a:ext cx="6500812" cy="4143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5" name="Rectangle 1"/>
          <p:cNvSpPr txBox="1">
            <a:spLocks noChangeArrowheads="1"/>
          </p:cNvSpPr>
          <p:nvPr/>
        </p:nvSpPr>
        <p:spPr>
          <a:xfrm>
            <a:off x="1785938" y="214313"/>
            <a:ext cx="5500687" cy="785812"/>
          </a:xfrm>
          <a:prstGeom prst="rect">
            <a:avLst/>
          </a:prstGeom>
          <a:solidFill>
            <a:schemeClr val="bg1">
              <a:alpha val="48000"/>
            </a:schemeClr>
          </a:solidFill>
          <a:ln/>
        </p:spPr>
        <p:txBody>
          <a:bodyPr lIns="90000" tIns="46800" rIns="90000" bIns="46800" anchor="b">
            <a:normAutofit fontScale="82500" lnSpcReduction="20000"/>
          </a:bodyPr>
          <a:lstStyle/>
          <a:p>
            <a:pPr algn="ctr" fontAlgn="auto">
              <a:spcBef>
                <a:spcPts val="0"/>
              </a:spcBef>
              <a:spcAft>
                <a:spcPts val="0"/>
              </a:spcAft>
              <a:defRPr/>
            </a:pPr>
            <a:endParaRPr lang="fr-FR" sz="1000" dirty="0">
              <a:latin typeface="+mj-lt"/>
              <a:ea typeface="+mj-ea"/>
              <a:cs typeface="+mj-cs"/>
            </a:endParaRPr>
          </a:p>
          <a:p>
            <a:pPr algn="ctr" fontAlgn="auto">
              <a:spcBef>
                <a:spcPts val="0"/>
              </a:spcBef>
              <a:spcAft>
                <a:spcPts val="0"/>
              </a:spcAft>
              <a:defRPr/>
            </a:pPr>
            <a:r>
              <a:rPr lang="fr-FR" sz="2800" dirty="0">
                <a:latin typeface="Arial"/>
                <a:ea typeface="ＭＳ Ｐゴシック" charset="-128"/>
                <a:cs typeface="Arial"/>
              </a:rPr>
              <a:t>Un produit au cœur des besoins des constructeurs.</a:t>
            </a:r>
            <a:endParaRPr lang="en-GB" sz="1600" dirty="0">
              <a:latin typeface="+mj-lt"/>
              <a:ea typeface="+mj-ea"/>
              <a:cs typeface="+mj-cs"/>
            </a:endParaRPr>
          </a:p>
        </p:txBody>
      </p:sp>
      <p:grpSp>
        <p:nvGrpSpPr>
          <p:cNvPr id="2" name="Groupe 12"/>
          <p:cNvGrpSpPr>
            <a:grpSpLocks/>
          </p:cNvGrpSpPr>
          <p:nvPr/>
        </p:nvGrpSpPr>
        <p:grpSpPr bwMode="auto">
          <a:xfrm>
            <a:off x="5219700" y="869950"/>
            <a:ext cx="428625" cy="4787900"/>
            <a:chOff x="4643438" y="1714488"/>
            <a:chExt cx="428628" cy="4787454"/>
          </a:xfrm>
        </p:grpSpPr>
        <p:grpSp>
          <p:nvGrpSpPr>
            <p:cNvPr id="25609" name="Groupe 10"/>
            <p:cNvGrpSpPr>
              <a:grpSpLocks/>
            </p:cNvGrpSpPr>
            <p:nvPr/>
          </p:nvGrpSpPr>
          <p:grpSpPr bwMode="auto">
            <a:xfrm>
              <a:off x="4643438" y="1714488"/>
              <a:ext cx="428628" cy="4787454"/>
              <a:chOff x="5286380" y="1714488"/>
              <a:chExt cx="428628" cy="4787454"/>
            </a:xfrm>
          </p:grpSpPr>
          <p:sp>
            <p:nvSpPr>
              <p:cNvPr id="24" name="Flèche vers le bas 23"/>
              <p:cNvSpPr/>
              <p:nvPr/>
            </p:nvSpPr>
            <p:spPr>
              <a:xfrm>
                <a:off x="5314955" y="5930495"/>
                <a:ext cx="357191" cy="571447"/>
              </a:xfrm>
              <a:prstGeom prst="downArrow">
                <a:avLst>
                  <a:gd name="adj1" fmla="val 50000"/>
                  <a:gd name="adj2" fmla="val 171904"/>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0" name="Trapèze 9"/>
              <p:cNvSpPr/>
              <p:nvPr/>
            </p:nvSpPr>
            <p:spPr>
              <a:xfrm flipV="1">
                <a:off x="5286380" y="1714488"/>
                <a:ext cx="428628" cy="4214420"/>
              </a:xfrm>
              <a:prstGeom prst="trapezoid">
                <a:avLst>
                  <a:gd name="adj" fmla="val 38545"/>
                </a:avLst>
              </a:prstGeom>
              <a:gradFill>
                <a:gsLst>
                  <a:gs pos="65000">
                    <a:srgbClr val="FF0000"/>
                  </a:gs>
                  <a:gs pos="65000">
                    <a:srgbClr val="FF0000"/>
                  </a:gs>
                  <a:gs pos="14000">
                    <a:schemeClr val="tx2">
                      <a:lumMod val="40000"/>
                      <a:lumOff val="60000"/>
                    </a:schemeClr>
                  </a:gs>
                  <a:gs pos="54000">
                    <a:srgbClr val="FFC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grpSp>
        <p:sp>
          <p:nvSpPr>
            <p:cNvPr id="25610" name="ZoneTexte 11"/>
            <p:cNvSpPr txBox="1">
              <a:spLocks noChangeArrowheads="1"/>
            </p:cNvSpPr>
            <p:nvPr/>
          </p:nvSpPr>
          <p:spPr bwMode="auto">
            <a:xfrm>
              <a:off x="4657952" y="1943316"/>
              <a:ext cx="357190" cy="3693319"/>
            </a:xfrm>
            <a:prstGeom prst="rect">
              <a:avLst/>
            </a:prstGeom>
            <a:noFill/>
            <a:ln w="9525">
              <a:noFill/>
              <a:miter lim="800000"/>
              <a:headEnd/>
              <a:tailEnd/>
            </a:ln>
          </p:spPr>
          <p:txBody>
            <a:bodyPr>
              <a:spAutoFit/>
            </a:bodyPr>
            <a:lstStyle/>
            <a:p>
              <a:pPr algn="ctr"/>
              <a:r>
                <a:rPr lang="fr-FR">
                  <a:latin typeface="Calibri" pitchFamily="34" charset="0"/>
                </a:rPr>
                <a:t>F</a:t>
              </a:r>
            </a:p>
            <a:p>
              <a:pPr algn="ctr"/>
              <a:r>
                <a:rPr lang="fr-FR">
                  <a:latin typeface="Calibri" pitchFamily="34" charset="0"/>
                </a:rPr>
                <a:t>L</a:t>
              </a:r>
            </a:p>
            <a:p>
              <a:pPr algn="ctr"/>
              <a:r>
                <a:rPr lang="fr-FR">
                  <a:latin typeface="Calibri" pitchFamily="34" charset="0"/>
                </a:rPr>
                <a:t>ux thermi</a:t>
              </a:r>
            </a:p>
            <a:p>
              <a:pPr algn="ctr"/>
              <a:r>
                <a:rPr lang="fr-FR">
                  <a:latin typeface="Calibri" pitchFamily="34" charset="0"/>
                </a:rPr>
                <a:t>que</a:t>
              </a:r>
            </a:p>
          </p:txBody>
        </p:sp>
      </p:grpSp>
      <p:sp>
        <p:nvSpPr>
          <p:cNvPr id="14" name="Ellipse 13"/>
          <p:cNvSpPr/>
          <p:nvPr/>
        </p:nvSpPr>
        <p:spPr>
          <a:xfrm>
            <a:off x="4456113" y="5357813"/>
            <a:ext cx="1928812" cy="857250"/>
          </a:xfrm>
          <a:prstGeom prst="ellipse">
            <a:avLst/>
          </a:prstGeom>
          <a:solidFill>
            <a:srgbClr val="92D05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1400" dirty="0">
                <a:solidFill>
                  <a:schemeClr val="tx1"/>
                </a:solidFill>
              </a:rPr>
              <a:t>Imperméabilité accrue.</a:t>
            </a:r>
          </a:p>
        </p:txBody>
      </p:sp>
      <p:pic>
        <p:nvPicPr>
          <p:cNvPr id="13" name="Image 12" descr="détail EasyTherm.png"/>
          <p:cNvPicPr>
            <a:picLocks noChangeAspect="1"/>
          </p:cNvPicPr>
          <p:nvPr/>
        </p:nvPicPr>
        <p:blipFill>
          <a:blip r:embed="rId3" cstate="print">
            <a:clrChange>
              <a:clrFrom>
                <a:srgbClr val="FFFFFF"/>
              </a:clrFrom>
              <a:clrTo>
                <a:srgbClr val="FFFFFF">
                  <a:alpha val="0"/>
                </a:srgbClr>
              </a:clrTo>
            </a:clrChange>
            <a:lum bright="-30000" contrast="-44000"/>
          </a:blip>
          <a:srcRect l="79514"/>
          <a:stretch>
            <a:fillRect/>
          </a:stretch>
        </p:blipFill>
        <p:spPr bwMode="auto">
          <a:xfrm>
            <a:off x="2446338" y="2236788"/>
            <a:ext cx="1733550" cy="3421062"/>
          </a:xfrm>
          <a:prstGeom prst="rect">
            <a:avLst/>
          </a:prstGeom>
          <a:noFill/>
          <a:ln w="9525">
            <a:noFill/>
            <a:miter lim="800000"/>
            <a:headEnd/>
            <a:tailEnd/>
          </a:ln>
        </p:spPr>
      </p:pic>
      <p:pic>
        <p:nvPicPr>
          <p:cNvPr id="16" name="Image 15" descr="détail EasyTherm.png"/>
          <p:cNvPicPr>
            <a:picLocks noChangeAspect="1"/>
          </p:cNvPicPr>
          <p:nvPr/>
        </p:nvPicPr>
        <p:blipFill>
          <a:blip r:embed="rId3" cstate="print">
            <a:clrChange>
              <a:clrFrom>
                <a:srgbClr val="FFFFFF"/>
              </a:clrFrom>
              <a:clrTo>
                <a:srgbClr val="FFFFFF">
                  <a:alpha val="0"/>
                </a:srgbClr>
              </a:clrTo>
            </a:clrChange>
            <a:lum bright="-30000" contrast="-44000"/>
          </a:blip>
          <a:srcRect r="76813"/>
          <a:stretch>
            <a:fillRect/>
          </a:stretch>
        </p:blipFill>
        <p:spPr bwMode="auto">
          <a:xfrm>
            <a:off x="6450013" y="2236788"/>
            <a:ext cx="1963737" cy="3421062"/>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ppt_x"/>
                                          </p:val>
                                        </p:tav>
                                        <p:tav tm="100000">
                                          <p:val>
                                            <p:strVal val="#ppt_x"/>
                                          </p:val>
                                        </p:tav>
                                      </p:tavLst>
                                    </p:anim>
                                    <p:anim calcmode="lin" valueType="num">
                                      <p:cBhvr additive="base">
                                        <p:cTn id="8" dur="30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0" fill="hold"/>
                                        <p:tgtEl>
                                          <p:spTgt spid="14"/>
                                        </p:tgtEl>
                                        <p:attrNameLst>
                                          <p:attrName>ppt_x</p:attrName>
                                        </p:attrNameLst>
                                      </p:cBhvr>
                                      <p:tavLst>
                                        <p:tav tm="0">
                                          <p:val>
                                            <p:strVal val="#ppt_x"/>
                                          </p:val>
                                        </p:tav>
                                        <p:tav tm="100000">
                                          <p:val>
                                            <p:strVal val="#ppt_x"/>
                                          </p:val>
                                        </p:tav>
                                      </p:tavLst>
                                    </p:anim>
                                    <p:anim calcmode="lin" valueType="num">
                                      <p:cBhvr additive="base">
                                        <p:cTn id="14" dur="50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3" presetClass="path" presetSubtype="0" accel="50000" decel="50000" fill="hold" nodeType="clickEffect">
                                  <p:stCondLst>
                                    <p:cond delay="0"/>
                                  </p:stCondLst>
                                  <p:childTnLst>
                                    <p:animMotion origin="layout" path="M 3.61111E-6 -6.19796E-7 L 0.15416 -6.19796E-7 " pathEditMode="relative" rAng="0" ptsTypes="AA">
                                      <p:cBhvr>
                                        <p:cTn id="18" dur="2000" fill="hold"/>
                                        <p:tgtEl>
                                          <p:spTgt spid="13"/>
                                        </p:tgtEl>
                                        <p:attrNameLst>
                                          <p:attrName>ppt_x</p:attrName>
                                          <p:attrName>ppt_y</p:attrName>
                                        </p:attrNameLst>
                                      </p:cBhvr>
                                      <p:rCtr x="77" y="0"/>
                                    </p:animMotion>
                                  </p:childTnLst>
                                </p:cTn>
                              </p:par>
                              <p:par>
                                <p:cTn id="19" presetID="35" presetClass="path" presetSubtype="0" accel="50000" decel="50000" fill="hold" nodeType="withEffect">
                                  <p:stCondLst>
                                    <p:cond delay="0"/>
                                  </p:stCondLst>
                                  <p:childTnLst>
                                    <p:animMotion origin="layout" path="M 0.0125 -6.19796E-7 L -0.13906 -6.19796E-7 " pathEditMode="relative" rAng="0" ptsTypes="AA">
                                      <p:cBhvr>
                                        <p:cTn id="20" dur="2000" fill="hold"/>
                                        <p:tgtEl>
                                          <p:spTgt spid="16"/>
                                        </p:tgtEl>
                                        <p:attrNameLst>
                                          <p:attrName>ppt_x</p:attrName>
                                          <p:attrName>ppt_y</p:attrName>
                                        </p:attrNameLst>
                                      </p:cBhvr>
                                      <p:rCtr x="-7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èche vers le bas 2"/>
          <p:cNvSpPr/>
          <p:nvPr/>
        </p:nvSpPr>
        <p:spPr>
          <a:xfrm rot="10800000">
            <a:off x="214282" y="0"/>
            <a:ext cx="8929718" cy="6000792"/>
          </a:xfrm>
          <a:prstGeom prst="downArrow">
            <a:avLst>
              <a:gd name="adj1" fmla="val 89760"/>
              <a:gd name="adj2" fmla="val 9402"/>
            </a:avLst>
          </a:prstGeom>
          <a:gradFill>
            <a:gsLst>
              <a:gs pos="0">
                <a:srgbClr val="DDEBCF"/>
              </a:gs>
              <a:gs pos="50000">
                <a:srgbClr val="9CB86E"/>
              </a:gs>
              <a:gs pos="100000">
                <a:srgbClr val="156B13"/>
              </a:gs>
            </a:gsLst>
            <a:path path="circle">
              <a:fillToRect r="100000" b="100000"/>
            </a:path>
          </a:gradFill>
          <a:ln>
            <a:solidFill>
              <a:schemeClr val="accent3">
                <a:lumMod val="50000"/>
              </a:schemeClr>
            </a:solidFill>
          </a:ln>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nvGrpSpPr>
          <p:cNvPr id="2" name="Groupe 7"/>
          <p:cNvGrpSpPr>
            <a:grpSpLocks/>
          </p:cNvGrpSpPr>
          <p:nvPr/>
        </p:nvGrpSpPr>
        <p:grpSpPr bwMode="auto">
          <a:xfrm>
            <a:off x="1606550" y="5437188"/>
            <a:ext cx="608013" cy="492125"/>
            <a:chOff x="249791" y="1857364"/>
            <a:chExt cx="607433" cy="491354"/>
          </a:xfrm>
        </p:grpSpPr>
        <p:pic>
          <p:nvPicPr>
            <p:cNvPr id="26685" name="Picture 7"/>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357158" y="1857364"/>
              <a:ext cx="428628" cy="491354"/>
            </a:xfrm>
            <a:prstGeom prst="rect">
              <a:avLst/>
            </a:prstGeom>
            <a:noFill/>
            <a:ln w="1">
              <a:noFill/>
              <a:miter lim="800000"/>
              <a:headEnd/>
              <a:tailEnd/>
            </a:ln>
          </p:spPr>
        </p:pic>
        <p:sp>
          <p:nvSpPr>
            <p:cNvPr id="26686" name="ZoneTexte 9"/>
            <p:cNvSpPr txBox="1">
              <a:spLocks noChangeArrowheads="1"/>
            </p:cNvSpPr>
            <p:nvPr/>
          </p:nvSpPr>
          <p:spPr bwMode="auto">
            <a:xfrm>
              <a:off x="249791" y="1857364"/>
              <a:ext cx="607433" cy="461665"/>
            </a:xfrm>
            <a:prstGeom prst="rect">
              <a:avLst/>
            </a:prstGeom>
            <a:noFill/>
            <a:ln w="9525">
              <a:noFill/>
              <a:miter lim="800000"/>
              <a:headEnd/>
              <a:tailEnd/>
            </a:ln>
          </p:spPr>
          <p:txBody>
            <a:bodyPr>
              <a:spAutoFit/>
            </a:bodyPr>
            <a:lstStyle/>
            <a:p>
              <a:pPr algn="ctr"/>
              <a:r>
                <a:rPr lang="fr-FR" sz="1200">
                  <a:latin typeface="Calibri" pitchFamily="34" charset="0"/>
                </a:rPr>
                <a:t>BGV Primo</a:t>
              </a:r>
            </a:p>
          </p:txBody>
        </p:sp>
      </p:grpSp>
      <p:grpSp>
        <p:nvGrpSpPr>
          <p:cNvPr id="4" name="Groupe 13"/>
          <p:cNvGrpSpPr>
            <a:grpSpLocks/>
          </p:cNvGrpSpPr>
          <p:nvPr/>
        </p:nvGrpSpPr>
        <p:grpSpPr bwMode="auto">
          <a:xfrm>
            <a:off x="2143125" y="5214938"/>
            <a:ext cx="714375" cy="438150"/>
            <a:chOff x="642910" y="3357562"/>
            <a:chExt cx="714380" cy="438150"/>
          </a:xfrm>
        </p:grpSpPr>
        <p:pic>
          <p:nvPicPr>
            <p:cNvPr id="26683" name="Picture 111"/>
            <p:cNvPicPr>
              <a:picLocks noChangeAspect="1" noChangeArrowheads="1"/>
            </p:cNvPicPr>
            <p:nvPr/>
          </p:nvPicPr>
          <p:blipFill>
            <a:blip r:embed="rId4" cstate="print"/>
            <a:srcRect/>
            <a:stretch>
              <a:fillRect/>
            </a:stretch>
          </p:blipFill>
          <p:spPr bwMode="auto">
            <a:xfrm>
              <a:off x="714348" y="3357562"/>
              <a:ext cx="523875" cy="438150"/>
            </a:xfrm>
            <a:prstGeom prst="rect">
              <a:avLst/>
            </a:prstGeom>
            <a:noFill/>
            <a:ln w="9525">
              <a:noFill/>
              <a:miter lim="800000"/>
              <a:headEnd/>
              <a:tailEnd/>
            </a:ln>
          </p:spPr>
        </p:pic>
        <p:sp>
          <p:nvSpPr>
            <p:cNvPr id="26684" name="ZoneTexte 15"/>
            <p:cNvSpPr txBox="1">
              <a:spLocks noChangeArrowheads="1"/>
            </p:cNvSpPr>
            <p:nvPr/>
          </p:nvSpPr>
          <p:spPr bwMode="auto">
            <a:xfrm rot="-766968">
              <a:off x="642910" y="3437753"/>
              <a:ext cx="714380" cy="276999"/>
            </a:xfrm>
            <a:prstGeom prst="rect">
              <a:avLst/>
            </a:prstGeom>
            <a:noFill/>
            <a:ln w="9525">
              <a:noFill/>
              <a:miter lim="800000"/>
              <a:headEnd/>
              <a:tailEnd/>
            </a:ln>
          </p:spPr>
          <p:txBody>
            <a:bodyPr>
              <a:spAutoFit/>
            </a:bodyPr>
            <a:lstStyle/>
            <a:p>
              <a:pPr algn="ctr"/>
              <a:r>
                <a:rPr lang="fr-FR" sz="1200">
                  <a:latin typeface="Calibri" pitchFamily="34" charset="0"/>
                </a:rPr>
                <a:t>Calibric</a:t>
              </a:r>
            </a:p>
          </p:txBody>
        </p:sp>
      </p:grpSp>
      <p:grpSp>
        <p:nvGrpSpPr>
          <p:cNvPr id="5" name="Groupe 16"/>
          <p:cNvGrpSpPr>
            <a:grpSpLocks/>
          </p:cNvGrpSpPr>
          <p:nvPr/>
        </p:nvGrpSpPr>
        <p:grpSpPr bwMode="auto">
          <a:xfrm>
            <a:off x="785813" y="4467225"/>
            <a:ext cx="928687" cy="461963"/>
            <a:chOff x="7643835" y="6072206"/>
            <a:chExt cx="928694" cy="461665"/>
          </a:xfrm>
        </p:grpSpPr>
        <p:pic>
          <p:nvPicPr>
            <p:cNvPr id="26681" name="Picture 4"/>
            <p:cNvPicPr>
              <a:picLocks noChangeAspect="1" noChangeArrowheads="1"/>
            </p:cNvPicPr>
            <p:nvPr/>
          </p:nvPicPr>
          <p:blipFill>
            <a:blip r:embed="rId5" cstate="print"/>
            <a:srcRect/>
            <a:stretch>
              <a:fillRect/>
            </a:stretch>
          </p:blipFill>
          <p:spPr bwMode="auto">
            <a:xfrm>
              <a:off x="7858148" y="6143644"/>
              <a:ext cx="466725" cy="381000"/>
            </a:xfrm>
            <a:prstGeom prst="rect">
              <a:avLst/>
            </a:prstGeom>
            <a:noFill/>
            <a:ln w="9525">
              <a:noFill/>
              <a:miter lim="800000"/>
              <a:headEnd/>
              <a:tailEnd/>
            </a:ln>
          </p:spPr>
        </p:pic>
        <p:sp>
          <p:nvSpPr>
            <p:cNvPr id="26682" name="ZoneTexte 18"/>
            <p:cNvSpPr txBox="1">
              <a:spLocks noChangeArrowheads="1"/>
            </p:cNvSpPr>
            <p:nvPr/>
          </p:nvSpPr>
          <p:spPr bwMode="auto">
            <a:xfrm>
              <a:off x="7643835" y="6072206"/>
              <a:ext cx="928694" cy="461665"/>
            </a:xfrm>
            <a:prstGeom prst="rect">
              <a:avLst/>
            </a:prstGeom>
            <a:noFill/>
            <a:ln w="9525">
              <a:noFill/>
              <a:miter lim="800000"/>
              <a:headEnd/>
              <a:tailEnd/>
            </a:ln>
          </p:spPr>
          <p:txBody>
            <a:bodyPr>
              <a:spAutoFit/>
            </a:bodyPr>
            <a:lstStyle/>
            <a:p>
              <a:pPr algn="ctr"/>
              <a:r>
                <a:rPr lang="fr-FR" sz="1200">
                  <a:latin typeface="Calibri" pitchFamily="34" charset="0"/>
                </a:rPr>
                <a:t>Porotherm th+</a:t>
              </a:r>
            </a:p>
          </p:txBody>
        </p:sp>
      </p:grpSp>
      <p:grpSp>
        <p:nvGrpSpPr>
          <p:cNvPr id="6" name="Groupe 57"/>
          <p:cNvGrpSpPr>
            <a:grpSpLocks/>
          </p:cNvGrpSpPr>
          <p:nvPr/>
        </p:nvGrpSpPr>
        <p:grpSpPr bwMode="auto">
          <a:xfrm>
            <a:off x="6215063" y="2286000"/>
            <a:ext cx="762000" cy="571500"/>
            <a:chOff x="7215207" y="6000770"/>
            <a:chExt cx="761975" cy="571481"/>
          </a:xfrm>
        </p:grpSpPr>
        <p:pic>
          <p:nvPicPr>
            <p:cNvPr id="26679" name="Picture 5" descr="La brique de structure POROTHERM 30"/>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7215207" y="6000770"/>
              <a:ext cx="761975" cy="571481"/>
            </a:xfrm>
            <a:prstGeom prst="rect">
              <a:avLst/>
            </a:prstGeom>
            <a:noFill/>
            <a:ln w="9525">
              <a:noFill/>
              <a:miter lim="800000"/>
              <a:headEnd/>
              <a:tailEnd/>
            </a:ln>
          </p:spPr>
        </p:pic>
        <p:sp>
          <p:nvSpPr>
            <p:cNvPr id="26680" name="ZoneTexte 103"/>
            <p:cNvSpPr txBox="1">
              <a:spLocks noChangeArrowheads="1"/>
            </p:cNvSpPr>
            <p:nvPr/>
          </p:nvSpPr>
          <p:spPr bwMode="auto">
            <a:xfrm>
              <a:off x="7286644" y="6072206"/>
              <a:ext cx="571504" cy="461665"/>
            </a:xfrm>
            <a:prstGeom prst="rect">
              <a:avLst/>
            </a:prstGeom>
            <a:noFill/>
            <a:ln w="9525">
              <a:noFill/>
              <a:miter lim="800000"/>
              <a:headEnd/>
              <a:tailEnd/>
            </a:ln>
          </p:spPr>
          <p:txBody>
            <a:bodyPr>
              <a:spAutoFit/>
            </a:bodyPr>
            <a:lstStyle/>
            <a:p>
              <a:pPr algn="ctr"/>
              <a:r>
                <a:rPr lang="fr-FR" sz="1200">
                  <a:latin typeface="Calibri" pitchFamily="34" charset="0"/>
                </a:rPr>
                <a:t>P R  30</a:t>
              </a:r>
            </a:p>
          </p:txBody>
        </p:sp>
      </p:grpSp>
      <p:grpSp>
        <p:nvGrpSpPr>
          <p:cNvPr id="7" name="Groupe 59"/>
          <p:cNvGrpSpPr>
            <a:grpSpLocks/>
          </p:cNvGrpSpPr>
          <p:nvPr/>
        </p:nvGrpSpPr>
        <p:grpSpPr bwMode="auto">
          <a:xfrm>
            <a:off x="7358063" y="1428750"/>
            <a:ext cx="714375" cy="477838"/>
            <a:chOff x="7215206" y="6000768"/>
            <a:chExt cx="714380" cy="478631"/>
          </a:xfrm>
        </p:grpSpPr>
        <p:pic>
          <p:nvPicPr>
            <p:cNvPr id="26677" name="Picture 500"/>
            <p:cNvPicPr>
              <a:picLocks noChangeAspect="1" noChangeArrowheads="1"/>
            </p:cNvPicPr>
            <p:nvPr/>
          </p:nvPicPr>
          <p:blipFill>
            <a:blip r:embed="rId7" cstate="print"/>
            <a:srcRect/>
            <a:stretch>
              <a:fillRect/>
            </a:stretch>
          </p:blipFill>
          <p:spPr bwMode="auto">
            <a:xfrm>
              <a:off x="7286644" y="6000768"/>
              <a:ext cx="638175" cy="478631"/>
            </a:xfrm>
            <a:prstGeom prst="rect">
              <a:avLst/>
            </a:prstGeom>
            <a:noFill/>
            <a:ln w="9525">
              <a:noFill/>
              <a:miter lim="800000"/>
              <a:headEnd/>
              <a:tailEnd/>
            </a:ln>
          </p:spPr>
        </p:pic>
        <p:sp>
          <p:nvSpPr>
            <p:cNvPr id="26678" name="ZoneTexte 106"/>
            <p:cNvSpPr txBox="1">
              <a:spLocks noChangeArrowheads="1"/>
            </p:cNvSpPr>
            <p:nvPr/>
          </p:nvSpPr>
          <p:spPr bwMode="auto">
            <a:xfrm>
              <a:off x="7215206" y="6000768"/>
              <a:ext cx="714380" cy="461665"/>
            </a:xfrm>
            <a:prstGeom prst="rect">
              <a:avLst/>
            </a:prstGeom>
            <a:noFill/>
            <a:ln w="9525">
              <a:noFill/>
              <a:miter lim="800000"/>
              <a:headEnd/>
              <a:tailEnd/>
            </a:ln>
          </p:spPr>
          <p:txBody>
            <a:bodyPr>
              <a:spAutoFit/>
            </a:bodyPr>
            <a:lstStyle/>
            <a:p>
              <a:pPr algn="ctr"/>
              <a:r>
                <a:rPr lang="fr-FR" sz="1200">
                  <a:latin typeface="Calibri" pitchFamily="34" charset="0"/>
                </a:rPr>
                <a:t>Biomur R37</a:t>
              </a:r>
            </a:p>
          </p:txBody>
        </p:sp>
      </p:grpSp>
      <p:grpSp>
        <p:nvGrpSpPr>
          <p:cNvPr id="8" name="Groupe 61"/>
          <p:cNvGrpSpPr>
            <a:grpSpLocks/>
          </p:cNvGrpSpPr>
          <p:nvPr/>
        </p:nvGrpSpPr>
        <p:grpSpPr bwMode="auto">
          <a:xfrm>
            <a:off x="7858125" y="723900"/>
            <a:ext cx="749300" cy="561975"/>
            <a:chOff x="7643834" y="5929330"/>
            <a:chExt cx="749301" cy="561975"/>
          </a:xfrm>
        </p:grpSpPr>
        <p:pic>
          <p:nvPicPr>
            <p:cNvPr id="26675" name="Picture 523"/>
            <p:cNvPicPr>
              <a:picLocks noChangeAspect="1" noChangeArrowheads="1"/>
            </p:cNvPicPr>
            <p:nvPr/>
          </p:nvPicPr>
          <p:blipFill>
            <a:blip r:embed="rId8" cstate="print"/>
            <a:srcRect/>
            <a:stretch>
              <a:fillRect/>
            </a:stretch>
          </p:blipFill>
          <p:spPr bwMode="auto">
            <a:xfrm>
              <a:off x="7643834" y="5929330"/>
              <a:ext cx="749301" cy="561975"/>
            </a:xfrm>
            <a:prstGeom prst="rect">
              <a:avLst/>
            </a:prstGeom>
            <a:noFill/>
            <a:ln w="9525">
              <a:noFill/>
              <a:miter lim="800000"/>
              <a:headEnd/>
              <a:tailEnd/>
            </a:ln>
          </p:spPr>
        </p:pic>
        <p:sp>
          <p:nvSpPr>
            <p:cNvPr id="26676" name="ZoneTexte 109"/>
            <p:cNvSpPr txBox="1">
              <a:spLocks noChangeArrowheads="1"/>
            </p:cNvSpPr>
            <p:nvPr/>
          </p:nvSpPr>
          <p:spPr bwMode="auto">
            <a:xfrm>
              <a:off x="7715272" y="6072206"/>
              <a:ext cx="571504" cy="276999"/>
            </a:xfrm>
            <a:prstGeom prst="rect">
              <a:avLst/>
            </a:prstGeom>
            <a:noFill/>
            <a:ln w="9525">
              <a:noFill/>
              <a:miter lim="800000"/>
              <a:headEnd/>
              <a:tailEnd/>
            </a:ln>
          </p:spPr>
          <p:txBody>
            <a:bodyPr>
              <a:spAutoFit/>
            </a:bodyPr>
            <a:lstStyle/>
            <a:p>
              <a:pPr algn="ctr"/>
              <a:r>
                <a:rPr lang="fr-FR" sz="1200">
                  <a:latin typeface="Calibri" pitchFamily="34" charset="0"/>
                </a:rPr>
                <a:t>P R50</a:t>
              </a:r>
            </a:p>
          </p:txBody>
        </p:sp>
      </p:grpSp>
      <p:sp>
        <p:nvSpPr>
          <p:cNvPr id="112" name="Flèche vers le bas 111"/>
          <p:cNvSpPr/>
          <p:nvPr/>
        </p:nvSpPr>
        <p:spPr>
          <a:xfrm rot="10800000">
            <a:off x="142843" y="214290"/>
            <a:ext cx="357190" cy="5929354"/>
          </a:xfrm>
          <a:prstGeom prst="downArrow">
            <a:avLst/>
          </a:prstGeom>
          <a:gradFill>
            <a:gsLst>
              <a:gs pos="41000">
                <a:srgbClr val="FFFF00"/>
              </a:gs>
              <a:gs pos="0">
                <a:srgbClr val="FF0000"/>
              </a:gs>
              <a:gs pos="52000">
                <a:srgbClr val="0033CC"/>
              </a:gs>
            </a:gsLst>
            <a:path path="circle">
              <a:fillToRect r="100000" b="100000"/>
            </a:path>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6638" name="ZoneTexte 120"/>
          <p:cNvSpPr txBox="1">
            <a:spLocks noChangeArrowheads="1"/>
          </p:cNvSpPr>
          <p:nvPr/>
        </p:nvSpPr>
        <p:spPr bwMode="auto">
          <a:xfrm>
            <a:off x="214313" y="5773738"/>
            <a:ext cx="561975" cy="369887"/>
          </a:xfrm>
          <a:prstGeom prst="rect">
            <a:avLst/>
          </a:prstGeom>
          <a:noFill/>
          <a:ln w="9525">
            <a:noFill/>
            <a:miter lim="800000"/>
            <a:headEnd/>
            <a:tailEnd/>
          </a:ln>
        </p:spPr>
        <p:txBody>
          <a:bodyPr>
            <a:spAutoFit/>
          </a:bodyPr>
          <a:lstStyle/>
          <a:p>
            <a:r>
              <a:rPr lang="fr-FR">
                <a:latin typeface="Calibri" pitchFamily="34" charset="0"/>
              </a:rPr>
              <a:t>0,5</a:t>
            </a:r>
          </a:p>
        </p:txBody>
      </p:sp>
      <p:sp>
        <p:nvSpPr>
          <p:cNvPr id="26639" name="ZoneTexte 121"/>
          <p:cNvSpPr txBox="1">
            <a:spLocks noChangeArrowheads="1"/>
          </p:cNvSpPr>
          <p:nvPr/>
        </p:nvSpPr>
        <p:spPr bwMode="auto">
          <a:xfrm>
            <a:off x="233363" y="3916363"/>
            <a:ext cx="552450" cy="369887"/>
          </a:xfrm>
          <a:prstGeom prst="rect">
            <a:avLst/>
          </a:prstGeom>
          <a:noFill/>
          <a:ln w="9525">
            <a:noFill/>
            <a:miter lim="800000"/>
            <a:headEnd/>
            <a:tailEnd/>
          </a:ln>
        </p:spPr>
        <p:txBody>
          <a:bodyPr>
            <a:spAutoFit/>
          </a:bodyPr>
          <a:lstStyle/>
          <a:p>
            <a:r>
              <a:rPr lang="fr-FR">
                <a:latin typeface="Calibri" pitchFamily="34" charset="0"/>
              </a:rPr>
              <a:t>1,5</a:t>
            </a:r>
          </a:p>
        </p:txBody>
      </p:sp>
      <p:sp>
        <p:nvSpPr>
          <p:cNvPr id="26640" name="ZoneTexte 122"/>
          <p:cNvSpPr txBox="1">
            <a:spLocks noChangeArrowheads="1"/>
          </p:cNvSpPr>
          <p:nvPr/>
        </p:nvSpPr>
        <p:spPr bwMode="auto">
          <a:xfrm>
            <a:off x="214313" y="3201988"/>
            <a:ext cx="428625" cy="369887"/>
          </a:xfrm>
          <a:prstGeom prst="rect">
            <a:avLst/>
          </a:prstGeom>
          <a:noFill/>
          <a:ln w="9525">
            <a:noFill/>
            <a:miter lim="800000"/>
            <a:headEnd/>
            <a:tailEnd/>
          </a:ln>
        </p:spPr>
        <p:txBody>
          <a:bodyPr>
            <a:spAutoFit/>
          </a:bodyPr>
          <a:lstStyle/>
          <a:p>
            <a:r>
              <a:rPr lang="fr-FR">
                <a:latin typeface="Calibri" pitchFamily="34" charset="0"/>
              </a:rPr>
              <a:t>2</a:t>
            </a:r>
          </a:p>
        </p:txBody>
      </p:sp>
      <p:sp>
        <p:nvSpPr>
          <p:cNvPr id="26641" name="ZoneTexte 123"/>
          <p:cNvSpPr txBox="1">
            <a:spLocks noChangeArrowheads="1"/>
          </p:cNvSpPr>
          <p:nvPr/>
        </p:nvSpPr>
        <p:spPr bwMode="auto">
          <a:xfrm>
            <a:off x="214313" y="2487613"/>
            <a:ext cx="604837" cy="369887"/>
          </a:xfrm>
          <a:prstGeom prst="rect">
            <a:avLst/>
          </a:prstGeom>
          <a:noFill/>
          <a:ln w="9525">
            <a:noFill/>
            <a:miter lim="800000"/>
            <a:headEnd/>
            <a:tailEnd/>
          </a:ln>
        </p:spPr>
        <p:txBody>
          <a:bodyPr>
            <a:spAutoFit/>
          </a:bodyPr>
          <a:lstStyle/>
          <a:p>
            <a:r>
              <a:rPr lang="fr-FR">
                <a:latin typeface="Calibri" pitchFamily="34" charset="0"/>
              </a:rPr>
              <a:t>2,5</a:t>
            </a:r>
          </a:p>
        </p:txBody>
      </p:sp>
      <p:sp>
        <p:nvSpPr>
          <p:cNvPr id="26642" name="ZoneTexte 124"/>
          <p:cNvSpPr txBox="1">
            <a:spLocks noChangeArrowheads="1"/>
          </p:cNvSpPr>
          <p:nvPr/>
        </p:nvSpPr>
        <p:spPr bwMode="auto">
          <a:xfrm>
            <a:off x="214313" y="1701800"/>
            <a:ext cx="428625" cy="369888"/>
          </a:xfrm>
          <a:prstGeom prst="rect">
            <a:avLst/>
          </a:prstGeom>
          <a:noFill/>
          <a:ln w="9525">
            <a:noFill/>
            <a:miter lim="800000"/>
            <a:headEnd/>
            <a:tailEnd/>
          </a:ln>
        </p:spPr>
        <p:txBody>
          <a:bodyPr>
            <a:spAutoFit/>
          </a:bodyPr>
          <a:lstStyle/>
          <a:p>
            <a:r>
              <a:rPr lang="fr-FR">
                <a:latin typeface="Calibri" pitchFamily="34" charset="0"/>
              </a:rPr>
              <a:t>3</a:t>
            </a:r>
          </a:p>
        </p:txBody>
      </p:sp>
      <p:sp>
        <p:nvSpPr>
          <p:cNvPr id="26643" name="ZoneTexte 125"/>
          <p:cNvSpPr txBox="1">
            <a:spLocks noChangeArrowheads="1"/>
          </p:cNvSpPr>
          <p:nvPr/>
        </p:nvSpPr>
        <p:spPr bwMode="auto">
          <a:xfrm>
            <a:off x="214313" y="4773613"/>
            <a:ext cx="428625" cy="369887"/>
          </a:xfrm>
          <a:prstGeom prst="rect">
            <a:avLst/>
          </a:prstGeom>
          <a:noFill/>
          <a:ln w="9525">
            <a:noFill/>
            <a:miter lim="800000"/>
            <a:headEnd/>
            <a:tailEnd/>
          </a:ln>
        </p:spPr>
        <p:txBody>
          <a:bodyPr>
            <a:spAutoFit/>
          </a:bodyPr>
          <a:lstStyle/>
          <a:p>
            <a:r>
              <a:rPr lang="fr-FR">
                <a:latin typeface="Calibri" pitchFamily="34" charset="0"/>
              </a:rPr>
              <a:t>1</a:t>
            </a:r>
          </a:p>
        </p:txBody>
      </p:sp>
      <p:sp>
        <p:nvSpPr>
          <p:cNvPr id="26644" name="ZoneTexte 126"/>
          <p:cNvSpPr txBox="1">
            <a:spLocks noChangeArrowheads="1"/>
          </p:cNvSpPr>
          <p:nvPr/>
        </p:nvSpPr>
        <p:spPr bwMode="auto">
          <a:xfrm>
            <a:off x="214313" y="1143000"/>
            <a:ext cx="604837" cy="369888"/>
          </a:xfrm>
          <a:prstGeom prst="rect">
            <a:avLst/>
          </a:prstGeom>
          <a:noFill/>
          <a:ln w="9525">
            <a:noFill/>
            <a:miter lim="800000"/>
            <a:headEnd/>
            <a:tailEnd/>
          </a:ln>
        </p:spPr>
        <p:txBody>
          <a:bodyPr>
            <a:spAutoFit/>
          </a:bodyPr>
          <a:lstStyle/>
          <a:p>
            <a:r>
              <a:rPr lang="fr-FR">
                <a:latin typeface="Calibri" pitchFamily="34" charset="0"/>
              </a:rPr>
              <a:t>3,5</a:t>
            </a:r>
          </a:p>
        </p:txBody>
      </p:sp>
      <p:grpSp>
        <p:nvGrpSpPr>
          <p:cNvPr id="9" name="Groupe 127"/>
          <p:cNvGrpSpPr>
            <a:grpSpLocks/>
          </p:cNvGrpSpPr>
          <p:nvPr/>
        </p:nvGrpSpPr>
        <p:grpSpPr bwMode="auto">
          <a:xfrm>
            <a:off x="2143125" y="4714875"/>
            <a:ext cx="642938" cy="500063"/>
            <a:chOff x="714348" y="3029249"/>
            <a:chExt cx="785818" cy="818923"/>
          </a:xfrm>
        </p:grpSpPr>
        <p:pic>
          <p:nvPicPr>
            <p:cNvPr id="26673" name="Picture 7"/>
            <p:cNvPicPr>
              <a:picLocks noChangeAspect="1" noChangeArrowheads="1"/>
            </p:cNvPicPr>
            <p:nvPr/>
          </p:nvPicPr>
          <p:blipFill>
            <a:blip r:embed="rId3" cstate="print">
              <a:clrChange>
                <a:clrFrom>
                  <a:srgbClr val="FCFEFF"/>
                </a:clrFrom>
                <a:clrTo>
                  <a:srgbClr val="FCFEFF">
                    <a:alpha val="0"/>
                  </a:srgbClr>
                </a:clrTo>
              </a:clrChange>
            </a:blip>
            <a:srcRect/>
            <a:stretch>
              <a:fillRect/>
            </a:stretch>
          </p:blipFill>
          <p:spPr bwMode="auto">
            <a:xfrm>
              <a:off x="785786" y="3029249"/>
              <a:ext cx="714380" cy="818923"/>
            </a:xfrm>
            <a:prstGeom prst="rect">
              <a:avLst/>
            </a:prstGeom>
            <a:noFill/>
            <a:ln w="1">
              <a:noFill/>
              <a:miter lim="800000"/>
              <a:headEnd/>
              <a:tailEnd/>
            </a:ln>
          </p:spPr>
        </p:pic>
        <p:sp>
          <p:nvSpPr>
            <p:cNvPr id="26674" name="ZoneTexte 129"/>
            <p:cNvSpPr txBox="1">
              <a:spLocks noChangeArrowheads="1"/>
            </p:cNvSpPr>
            <p:nvPr/>
          </p:nvSpPr>
          <p:spPr bwMode="auto">
            <a:xfrm>
              <a:off x="714348" y="3029249"/>
              <a:ext cx="785818" cy="705633"/>
            </a:xfrm>
            <a:prstGeom prst="rect">
              <a:avLst/>
            </a:prstGeom>
            <a:noFill/>
            <a:ln w="9525">
              <a:noFill/>
              <a:miter lim="800000"/>
              <a:headEnd/>
              <a:tailEnd/>
            </a:ln>
          </p:spPr>
          <p:txBody>
            <a:bodyPr>
              <a:spAutoFit/>
            </a:bodyPr>
            <a:lstStyle/>
            <a:p>
              <a:pPr algn="ctr"/>
              <a:r>
                <a:rPr lang="fr-FR" sz="1100">
                  <a:latin typeface="Calibri" pitchFamily="34" charset="0"/>
                </a:rPr>
                <a:t>Optibric PV3+</a:t>
              </a:r>
            </a:p>
          </p:txBody>
        </p:sp>
      </p:grpSp>
      <p:grpSp>
        <p:nvGrpSpPr>
          <p:cNvPr id="10" name="Groupe 131"/>
          <p:cNvGrpSpPr>
            <a:grpSpLocks/>
          </p:cNvGrpSpPr>
          <p:nvPr/>
        </p:nvGrpSpPr>
        <p:grpSpPr bwMode="auto">
          <a:xfrm>
            <a:off x="785813" y="4905375"/>
            <a:ext cx="928687" cy="452438"/>
            <a:chOff x="7643835" y="6072206"/>
            <a:chExt cx="928694" cy="452438"/>
          </a:xfrm>
        </p:grpSpPr>
        <p:pic>
          <p:nvPicPr>
            <p:cNvPr id="26671" name="Picture 4"/>
            <p:cNvPicPr>
              <a:picLocks noChangeAspect="1" noChangeArrowheads="1"/>
            </p:cNvPicPr>
            <p:nvPr/>
          </p:nvPicPr>
          <p:blipFill>
            <a:blip r:embed="rId5" cstate="print"/>
            <a:srcRect/>
            <a:stretch>
              <a:fillRect/>
            </a:stretch>
          </p:blipFill>
          <p:spPr bwMode="auto">
            <a:xfrm>
              <a:off x="7858148" y="6143644"/>
              <a:ext cx="466725" cy="381000"/>
            </a:xfrm>
            <a:prstGeom prst="rect">
              <a:avLst/>
            </a:prstGeom>
            <a:noFill/>
            <a:ln w="9525">
              <a:noFill/>
              <a:miter lim="800000"/>
              <a:headEnd/>
              <a:tailEnd/>
            </a:ln>
          </p:spPr>
        </p:pic>
        <p:sp>
          <p:nvSpPr>
            <p:cNvPr id="26672" name="ZoneTexte 133"/>
            <p:cNvSpPr txBox="1">
              <a:spLocks noChangeArrowheads="1"/>
            </p:cNvSpPr>
            <p:nvPr/>
          </p:nvSpPr>
          <p:spPr bwMode="auto">
            <a:xfrm>
              <a:off x="7643835" y="6072206"/>
              <a:ext cx="928694" cy="276999"/>
            </a:xfrm>
            <a:prstGeom prst="rect">
              <a:avLst/>
            </a:prstGeom>
            <a:noFill/>
            <a:ln w="9525">
              <a:noFill/>
              <a:miter lim="800000"/>
              <a:headEnd/>
              <a:tailEnd/>
            </a:ln>
          </p:spPr>
          <p:txBody>
            <a:bodyPr>
              <a:spAutoFit/>
            </a:bodyPr>
            <a:lstStyle/>
            <a:p>
              <a:pPr algn="ctr"/>
              <a:r>
                <a:rPr lang="fr-FR" sz="1200">
                  <a:latin typeface="Calibri" pitchFamily="34" charset="0"/>
                </a:rPr>
                <a:t>Porotherm </a:t>
              </a:r>
            </a:p>
          </p:txBody>
        </p:sp>
      </p:grpSp>
      <p:pic>
        <p:nvPicPr>
          <p:cNvPr id="135" name="Picture 7"/>
          <p:cNvPicPr>
            <a:picLocks noChangeAspect="1" noChangeArrowheads="1"/>
          </p:cNvPicPr>
          <p:nvPr/>
        </p:nvPicPr>
        <p:blipFill>
          <a:blip r:embed="rId9" cstate="print"/>
          <a:srcRect/>
          <a:stretch>
            <a:fillRect/>
          </a:stretch>
        </p:blipFill>
        <p:spPr bwMode="auto">
          <a:xfrm>
            <a:off x="1681163" y="4714875"/>
            <a:ext cx="390525" cy="447675"/>
          </a:xfrm>
          <a:prstGeom prst="rect">
            <a:avLst/>
          </a:prstGeom>
          <a:noFill/>
          <a:ln w="1">
            <a:noFill/>
            <a:miter lim="800000"/>
            <a:headEnd/>
            <a:tailEnd/>
          </a:ln>
        </p:spPr>
      </p:pic>
      <p:sp>
        <p:nvSpPr>
          <p:cNvPr id="137" name="ZoneTexte 136"/>
          <p:cNvSpPr txBox="1">
            <a:spLocks noChangeArrowheads="1"/>
          </p:cNvSpPr>
          <p:nvPr/>
        </p:nvSpPr>
        <p:spPr bwMode="auto">
          <a:xfrm>
            <a:off x="1471613" y="4714875"/>
            <a:ext cx="747712" cy="400050"/>
          </a:xfrm>
          <a:prstGeom prst="rect">
            <a:avLst/>
          </a:prstGeom>
          <a:noFill/>
          <a:ln w="9525">
            <a:noFill/>
            <a:miter lim="800000"/>
            <a:headEnd/>
            <a:tailEnd/>
          </a:ln>
        </p:spPr>
        <p:txBody>
          <a:bodyPr>
            <a:spAutoFit/>
          </a:bodyPr>
          <a:lstStyle/>
          <a:p>
            <a:pPr algn="ctr"/>
            <a:r>
              <a:rPr lang="fr-FR" sz="1000">
                <a:latin typeface="Calibri" pitchFamily="34" charset="0"/>
              </a:rPr>
              <a:t>BGV THERMO</a:t>
            </a:r>
          </a:p>
        </p:txBody>
      </p:sp>
      <p:pic>
        <p:nvPicPr>
          <p:cNvPr id="140" name="Picture 656" descr="Monomur Bio'Bric de 30"/>
          <p:cNvPicPr>
            <a:picLocks noChangeAspect="1" noChangeArrowheads="1"/>
          </p:cNvPicPr>
          <p:nvPr/>
        </p:nvPicPr>
        <p:blipFill>
          <a:blip r:embed="rId10" cstate="print"/>
          <a:srcRect/>
          <a:stretch>
            <a:fillRect/>
          </a:stretch>
        </p:blipFill>
        <p:spPr bwMode="auto">
          <a:xfrm>
            <a:off x="5857875" y="2976563"/>
            <a:ext cx="407988" cy="381000"/>
          </a:xfrm>
          <a:prstGeom prst="rect">
            <a:avLst/>
          </a:prstGeom>
          <a:noFill/>
          <a:ln w="9525">
            <a:noFill/>
            <a:miter lim="800000"/>
            <a:headEnd/>
            <a:tailEnd/>
          </a:ln>
        </p:spPr>
      </p:pic>
      <p:pic>
        <p:nvPicPr>
          <p:cNvPr id="141" name="Picture 657" descr="Monomur Bio'Bric de 37,5"/>
          <p:cNvPicPr>
            <a:picLocks noChangeAspect="1" noChangeArrowheads="1"/>
          </p:cNvPicPr>
          <p:nvPr/>
        </p:nvPicPr>
        <p:blipFill>
          <a:blip r:embed="rId11" cstate="print"/>
          <a:srcRect/>
          <a:stretch>
            <a:fillRect/>
          </a:stretch>
        </p:blipFill>
        <p:spPr bwMode="auto">
          <a:xfrm>
            <a:off x="7629525" y="1852613"/>
            <a:ext cx="514350" cy="433387"/>
          </a:xfrm>
          <a:prstGeom prst="rect">
            <a:avLst/>
          </a:prstGeom>
          <a:noFill/>
          <a:ln w="9525">
            <a:noFill/>
            <a:miter lim="800000"/>
            <a:headEnd/>
            <a:tailEnd/>
          </a:ln>
        </p:spPr>
      </p:pic>
      <p:sp>
        <p:nvSpPr>
          <p:cNvPr id="142" name="ZoneTexte 141"/>
          <p:cNvSpPr txBox="1">
            <a:spLocks noChangeArrowheads="1"/>
          </p:cNvSpPr>
          <p:nvPr/>
        </p:nvSpPr>
        <p:spPr bwMode="auto">
          <a:xfrm>
            <a:off x="5786438" y="2927350"/>
            <a:ext cx="642937" cy="430213"/>
          </a:xfrm>
          <a:prstGeom prst="rect">
            <a:avLst/>
          </a:prstGeom>
          <a:noFill/>
          <a:ln w="9525">
            <a:noFill/>
            <a:miter lim="800000"/>
            <a:headEnd/>
            <a:tailEnd/>
          </a:ln>
        </p:spPr>
        <p:txBody>
          <a:bodyPr>
            <a:spAutoFit/>
          </a:bodyPr>
          <a:lstStyle/>
          <a:p>
            <a:pPr algn="ctr"/>
            <a:r>
              <a:rPr lang="fr-FR" sz="1100">
                <a:latin typeface="Calibri" pitchFamily="34" charset="0"/>
              </a:rPr>
              <a:t>Biobric 30</a:t>
            </a:r>
          </a:p>
        </p:txBody>
      </p:sp>
      <p:sp>
        <p:nvSpPr>
          <p:cNvPr id="143" name="ZoneTexte 142"/>
          <p:cNvSpPr txBox="1">
            <a:spLocks noChangeArrowheads="1"/>
          </p:cNvSpPr>
          <p:nvPr/>
        </p:nvSpPr>
        <p:spPr bwMode="auto">
          <a:xfrm>
            <a:off x="7572375" y="1857375"/>
            <a:ext cx="642938" cy="430213"/>
          </a:xfrm>
          <a:prstGeom prst="rect">
            <a:avLst/>
          </a:prstGeom>
          <a:noFill/>
          <a:ln w="9525">
            <a:noFill/>
            <a:miter lim="800000"/>
            <a:headEnd/>
            <a:tailEnd/>
          </a:ln>
        </p:spPr>
        <p:txBody>
          <a:bodyPr>
            <a:spAutoFit/>
          </a:bodyPr>
          <a:lstStyle/>
          <a:p>
            <a:pPr algn="ctr"/>
            <a:r>
              <a:rPr lang="fr-FR" sz="1100">
                <a:latin typeface="Calibri" pitchFamily="34" charset="0"/>
              </a:rPr>
              <a:t>Biobric 37,5</a:t>
            </a:r>
          </a:p>
        </p:txBody>
      </p:sp>
      <p:sp>
        <p:nvSpPr>
          <p:cNvPr id="144" name="ZoneTexte 143"/>
          <p:cNvSpPr txBox="1">
            <a:spLocks noChangeArrowheads="1"/>
          </p:cNvSpPr>
          <p:nvPr/>
        </p:nvSpPr>
        <p:spPr bwMode="auto">
          <a:xfrm>
            <a:off x="1714500" y="6286500"/>
            <a:ext cx="642938" cy="215900"/>
          </a:xfrm>
          <a:prstGeom prst="rect">
            <a:avLst/>
          </a:prstGeom>
          <a:noFill/>
          <a:ln w="9525">
            <a:noFill/>
            <a:miter lim="800000"/>
            <a:headEnd/>
            <a:tailEnd/>
          </a:ln>
        </p:spPr>
        <p:txBody>
          <a:bodyPr>
            <a:spAutoFit/>
          </a:bodyPr>
          <a:lstStyle/>
          <a:p>
            <a:r>
              <a:rPr lang="fr-FR" sz="800">
                <a:latin typeface="Calibri" pitchFamily="34" charset="0"/>
              </a:rPr>
              <a:t>BOUYER L</a:t>
            </a:r>
          </a:p>
        </p:txBody>
      </p:sp>
      <p:pic>
        <p:nvPicPr>
          <p:cNvPr id="52226" name="Picture 2" descr="http://www.imerys-structure.com/professionnels/images/savoir/tc_isolation/monomur30.jpg"/>
          <p:cNvPicPr>
            <a:picLocks noChangeAspect="1" noChangeArrowheads="1"/>
          </p:cNvPicPr>
          <p:nvPr/>
        </p:nvPicPr>
        <p:blipFill>
          <a:blip r:embed="rId12" cstate="print"/>
          <a:srcRect/>
          <a:stretch>
            <a:fillRect/>
          </a:stretch>
        </p:blipFill>
        <p:spPr bwMode="auto">
          <a:xfrm>
            <a:off x="5500688" y="2214563"/>
            <a:ext cx="503237" cy="438150"/>
          </a:xfrm>
          <a:prstGeom prst="rect">
            <a:avLst/>
          </a:prstGeom>
          <a:noFill/>
          <a:ln w="9525">
            <a:noFill/>
            <a:miter lim="800000"/>
            <a:headEnd/>
            <a:tailEnd/>
          </a:ln>
        </p:spPr>
      </p:pic>
      <p:sp>
        <p:nvSpPr>
          <p:cNvPr id="146" name="ZoneTexte 145"/>
          <p:cNvSpPr txBox="1"/>
          <p:nvPr/>
        </p:nvSpPr>
        <p:spPr>
          <a:xfrm>
            <a:off x="5281613" y="2214563"/>
            <a:ext cx="831850" cy="415925"/>
          </a:xfrm>
          <a:prstGeom prst="rect">
            <a:avLst/>
          </a:prstGeom>
          <a:noFill/>
        </p:spPr>
        <p:txBody>
          <a:bodyPr>
            <a:spAutoFit/>
          </a:bodyPr>
          <a:lstStyle/>
          <a:p>
            <a:pPr fontAlgn="auto">
              <a:spcBef>
                <a:spcPts val="0"/>
              </a:spcBef>
              <a:spcAft>
                <a:spcPts val="0"/>
              </a:spcAft>
              <a:defRPr/>
            </a:pPr>
            <a:r>
              <a:rPr lang="fr-FR" sz="1050" dirty="0">
                <a:latin typeface="+mn-lt"/>
                <a:ea typeface="ＭＳ Ｐゴシック" charset="-128"/>
                <a:cs typeface="+mn-cs"/>
              </a:rPr>
              <a:t>MONO IMERYS</a:t>
            </a:r>
          </a:p>
        </p:txBody>
      </p:sp>
      <p:pic>
        <p:nvPicPr>
          <p:cNvPr id="52228" name="Picture 4" descr="http://www.imerys-structure.com/professionnels/images/savoir/tc_isolation/monomur375.jpg"/>
          <p:cNvPicPr>
            <a:picLocks noChangeAspect="1" noChangeArrowheads="1"/>
          </p:cNvPicPr>
          <p:nvPr/>
        </p:nvPicPr>
        <p:blipFill>
          <a:blip r:embed="rId13" cstate="print"/>
          <a:srcRect/>
          <a:stretch>
            <a:fillRect/>
          </a:stretch>
        </p:blipFill>
        <p:spPr bwMode="auto">
          <a:xfrm>
            <a:off x="6926263" y="1643063"/>
            <a:ext cx="503237" cy="438150"/>
          </a:xfrm>
          <a:prstGeom prst="rect">
            <a:avLst/>
          </a:prstGeom>
          <a:noFill/>
          <a:ln w="9525">
            <a:noFill/>
            <a:miter lim="800000"/>
            <a:headEnd/>
            <a:tailEnd/>
          </a:ln>
        </p:spPr>
      </p:pic>
      <p:sp>
        <p:nvSpPr>
          <p:cNvPr id="147" name="ZoneTexte 146"/>
          <p:cNvSpPr txBox="1"/>
          <p:nvPr/>
        </p:nvSpPr>
        <p:spPr>
          <a:xfrm>
            <a:off x="6702425" y="1655763"/>
            <a:ext cx="727075" cy="415925"/>
          </a:xfrm>
          <a:prstGeom prst="rect">
            <a:avLst/>
          </a:prstGeom>
          <a:noFill/>
        </p:spPr>
        <p:txBody>
          <a:bodyPr>
            <a:spAutoFit/>
          </a:bodyPr>
          <a:lstStyle/>
          <a:p>
            <a:pPr fontAlgn="auto">
              <a:spcBef>
                <a:spcPts val="0"/>
              </a:spcBef>
              <a:spcAft>
                <a:spcPts val="0"/>
              </a:spcAft>
              <a:defRPr/>
            </a:pPr>
            <a:r>
              <a:rPr lang="fr-FR" sz="1050" dirty="0">
                <a:latin typeface="+mn-lt"/>
                <a:ea typeface="ＭＳ Ｐゴシック" charset="-128"/>
                <a:cs typeface="+mn-cs"/>
              </a:rPr>
              <a:t>MONO IMERYS</a:t>
            </a:r>
          </a:p>
        </p:txBody>
      </p:sp>
      <p:sp>
        <p:nvSpPr>
          <p:cNvPr id="93" name="ZoneTexte 92"/>
          <p:cNvSpPr txBox="1"/>
          <p:nvPr/>
        </p:nvSpPr>
        <p:spPr>
          <a:xfrm>
            <a:off x="857250" y="6072188"/>
            <a:ext cx="3500438" cy="369887"/>
          </a:xfrm>
          <a:prstGeom prst="rect">
            <a:avLst/>
          </a:prstGeom>
          <a:solidFill>
            <a:schemeClr val="tx2">
              <a:lumMod val="40000"/>
              <a:lumOff val="60000"/>
            </a:schemeClr>
          </a:solidFill>
        </p:spPr>
        <p:txBody>
          <a:bodyPr>
            <a:spAutoFit/>
          </a:bodyPr>
          <a:lstStyle/>
          <a:p>
            <a:pPr fontAlgn="auto">
              <a:spcBef>
                <a:spcPts val="0"/>
              </a:spcBef>
              <a:spcAft>
                <a:spcPts val="0"/>
              </a:spcAft>
              <a:defRPr/>
            </a:pPr>
            <a:r>
              <a:rPr lang="fr-FR" dirty="0">
                <a:latin typeface="+mn-lt"/>
                <a:ea typeface="ＭＳ Ｐゴシック" charset="-128"/>
                <a:cs typeface="+mn-cs"/>
              </a:rPr>
              <a:t>200 mm         200  mm         200 mm</a:t>
            </a:r>
          </a:p>
        </p:txBody>
      </p:sp>
      <p:sp>
        <p:nvSpPr>
          <p:cNvPr id="99" name="Flèche droite 98"/>
          <p:cNvSpPr/>
          <p:nvPr/>
        </p:nvSpPr>
        <p:spPr>
          <a:xfrm>
            <a:off x="6702425" y="5886450"/>
            <a:ext cx="2000250" cy="757238"/>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solidFill>
                  <a:schemeClr val="tx1"/>
                </a:solidFill>
              </a:rPr>
              <a:t>&gt; à 300 mm</a:t>
            </a:r>
          </a:p>
        </p:txBody>
      </p:sp>
      <p:sp>
        <p:nvSpPr>
          <p:cNvPr id="102" name="ZoneTexte 101"/>
          <p:cNvSpPr txBox="1"/>
          <p:nvPr/>
        </p:nvSpPr>
        <p:spPr>
          <a:xfrm>
            <a:off x="5572125" y="6072188"/>
            <a:ext cx="1000125" cy="369887"/>
          </a:xfrm>
          <a:prstGeom prst="rect">
            <a:avLst/>
          </a:prstGeom>
          <a:solidFill>
            <a:schemeClr val="accent6">
              <a:lumMod val="75000"/>
            </a:schemeClr>
          </a:solidFill>
        </p:spPr>
        <p:txBody>
          <a:bodyPr>
            <a:spAutoFit/>
          </a:bodyPr>
          <a:lstStyle/>
          <a:p>
            <a:pPr algn="ctr" fontAlgn="auto">
              <a:spcBef>
                <a:spcPts val="0"/>
              </a:spcBef>
              <a:spcAft>
                <a:spcPts val="0"/>
              </a:spcAft>
              <a:defRPr/>
            </a:pPr>
            <a:r>
              <a:rPr lang="fr-FR" dirty="0">
                <a:latin typeface="+mn-lt"/>
                <a:ea typeface="ＭＳ Ｐゴシック" charset="-128"/>
                <a:cs typeface="+mn-cs"/>
              </a:rPr>
              <a:t>300 mm</a:t>
            </a:r>
          </a:p>
        </p:txBody>
      </p:sp>
      <p:sp>
        <p:nvSpPr>
          <p:cNvPr id="26661" name="ZoneTexte 51"/>
          <p:cNvSpPr txBox="1">
            <a:spLocks noChangeArrowheads="1"/>
          </p:cNvSpPr>
          <p:nvPr/>
        </p:nvSpPr>
        <p:spPr bwMode="auto">
          <a:xfrm>
            <a:off x="100013" y="282575"/>
            <a:ext cx="714375" cy="646113"/>
          </a:xfrm>
          <a:prstGeom prst="rect">
            <a:avLst/>
          </a:prstGeom>
          <a:noFill/>
          <a:ln w="9525">
            <a:noFill/>
            <a:miter lim="800000"/>
            <a:headEnd/>
            <a:tailEnd/>
          </a:ln>
        </p:spPr>
        <p:txBody>
          <a:bodyPr>
            <a:spAutoFit/>
          </a:bodyPr>
          <a:lstStyle/>
          <a:p>
            <a:r>
              <a:rPr lang="fr-FR" sz="3600" b="1">
                <a:latin typeface="Calibri" pitchFamily="34" charset="0"/>
              </a:rPr>
              <a:t>R</a:t>
            </a:r>
          </a:p>
        </p:txBody>
      </p:sp>
      <p:grpSp>
        <p:nvGrpSpPr>
          <p:cNvPr id="11" name="Groupe 49"/>
          <p:cNvGrpSpPr>
            <a:grpSpLocks/>
          </p:cNvGrpSpPr>
          <p:nvPr/>
        </p:nvGrpSpPr>
        <p:grpSpPr bwMode="auto">
          <a:xfrm>
            <a:off x="1571625" y="4500563"/>
            <a:ext cx="785813" cy="447675"/>
            <a:chOff x="3857620" y="2000240"/>
            <a:chExt cx="785818" cy="447675"/>
          </a:xfrm>
        </p:grpSpPr>
        <p:pic>
          <p:nvPicPr>
            <p:cNvPr id="26669" name="Picture 7"/>
            <p:cNvPicPr>
              <a:picLocks noChangeAspect="1" noChangeArrowheads="1"/>
            </p:cNvPicPr>
            <p:nvPr/>
          </p:nvPicPr>
          <p:blipFill>
            <a:blip r:embed="rId9" cstate="print"/>
            <a:srcRect/>
            <a:stretch>
              <a:fillRect/>
            </a:stretch>
          </p:blipFill>
          <p:spPr bwMode="auto">
            <a:xfrm>
              <a:off x="4071934" y="2000240"/>
              <a:ext cx="390525" cy="447675"/>
            </a:xfrm>
            <a:prstGeom prst="rect">
              <a:avLst/>
            </a:prstGeom>
            <a:noFill/>
            <a:ln w="1">
              <a:noFill/>
              <a:miter lim="800000"/>
              <a:headEnd/>
              <a:tailEnd/>
            </a:ln>
          </p:spPr>
        </p:pic>
        <p:sp>
          <p:nvSpPr>
            <p:cNvPr id="26670" name="ZoneTexte 52"/>
            <p:cNvSpPr txBox="1">
              <a:spLocks noChangeArrowheads="1"/>
            </p:cNvSpPr>
            <p:nvPr/>
          </p:nvSpPr>
          <p:spPr bwMode="auto">
            <a:xfrm>
              <a:off x="3857620" y="2000240"/>
              <a:ext cx="785818" cy="400110"/>
            </a:xfrm>
            <a:prstGeom prst="rect">
              <a:avLst/>
            </a:prstGeom>
            <a:noFill/>
            <a:ln w="9525">
              <a:noFill/>
              <a:miter lim="800000"/>
              <a:headEnd/>
              <a:tailEnd/>
            </a:ln>
          </p:spPr>
          <p:txBody>
            <a:bodyPr>
              <a:spAutoFit/>
            </a:bodyPr>
            <a:lstStyle/>
            <a:p>
              <a:pPr algn="ctr"/>
              <a:r>
                <a:rPr lang="fr-FR" sz="1000">
                  <a:latin typeface="Calibri" pitchFamily="34" charset="0"/>
                </a:rPr>
                <a:t>BGV THERMO 2</a:t>
              </a:r>
            </a:p>
          </p:txBody>
        </p:sp>
      </p:grpSp>
      <p:grpSp>
        <p:nvGrpSpPr>
          <p:cNvPr id="12" name="Groupe 55"/>
          <p:cNvGrpSpPr>
            <a:grpSpLocks/>
          </p:cNvGrpSpPr>
          <p:nvPr/>
        </p:nvGrpSpPr>
        <p:grpSpPr bwMode="auto">
          <a:xfrm>
            <a:off x="1500188" y="4071938"/>
            <a:ext cx="785812" cy="642937"/>
            <a:chOff x="1690461" y="3571876"/>
            <a:chExt cx="785818" cy="642942"/>
          </a:xfrm>
        </p:grpSpPr>
        <p:pic>
          <p:nvPicPr>
            <p:cNvPr id="26667" name="Image 53" descr="BGV THERMO +.jpg"/>
            <p:cNvPicPr>
              <a:picLocks noChangeAspect="1"/>
            </p:cNvPicPr>
            <p:nvPr/>
          </p:nvPicPr>
          <p:blipFill>
            <a:blip r:embed="rId14" cstate="print">
              <a:clrChange>
                <a:clrFrom>
                  <a:srgbClr val="FFFFFF"/>
                </a:clrFrom>
                <a:clrTo>
                  <a:srgbClr val="FFFFFF">
                    <a:alpha val="0"/>
                  </a:srgbClr>
                </a:clrTo>
              </a:clrChange>
            </a:blip>
            <a:srcRect l="610" t="4175" r="54939" b="27087"/>
            <a:stretch>
              <a:fillRect/>
            </a:stretch>
          </p:blipFill>
          <p:spPr bwMode="auto">
            <a:xfrm>
              <a:off x="1785918" y="3571876"/>
              <a:ext cx="642942" cy="642942"/>
            </a:xfrm>
            <a:prstGeom prst="rect">
              <a:avLst/>
            </a:prstGeom>
            <a:noFill/>
            <a:ln w="9525">
              <a:noFill/>
              <a:miter lim="800000"/>
              <a:headEnd/>
              <a:tailEnd/>
            </a:ln>
          </p:spPr>
        </p:pic>
        <p:sp>
          <p:nvSpPr>
            <p:cNvPr id="26668" name="ZoneTexte 54"/>
            <p:cNvSpPr txBox="1">
              <a:spLocks noChangeArrowheads="1"/>
            </p:cNvSpPr>
            <p:nvPr/>
          </p:nvSpPr>
          <p:spPr bwMode="auto">
            <a:xfrm rot="1442724">
              <a:off x="1690461" y="3743411"/>
              <a:ext cx="785818" cy="400110"/>
            </a:xfrm>
            <a:prstGeom prst="rect">
              <a:avLst/>
            </a:prstGeom>
            <a:noFill/>
            <a:ln w="9525">
              <a:noFill/>
              <a:miter lim="800000"/>
              <a:headEnd/>
              <a:tailEnd/>
            </a:ln>
          </p:spPr>
          <p:txBody>
            <a:bodyPr>
              <a:spAutoFit/>
            </a:bodyPr>
            <a:lstStyle/>
            <a:p>
              <a:pPr algn="ctr"/>
              <a:r>
                <a:rPr lang="fr-FR" sz="1000">
                  <a:latin typeface="Calibri" pitchFamily="34" charset="0"/>
                </a:rPr>
                <a:t>BGV THERMO +</a:t>
              </a:r>
            </a:p>
          </p:txBody>
        </p:sp>
      </p:grpSp>
      <p:grpSp>
        <p:nvGrpSpPr>
          <p:cNvPr id="13" name="Groupe 59"/>
          <p:cNvGrpSpPr>
            <a:grpSpLocks/>
          </p:cNvGrpSpPr>
          <p:nvPr/>
        </p:nvGrpSpPr>
        <p:grpSpPr bwMode="auto">
          <a:xfrm>
            <a:off x="463550" y="4202113"/>
            <a:ext cx="2643188" cy="912812"/>
            <a:chOff x="1595623" y="1829155"/>
            <a:chExt cx="2643206" cy="913673"/>
          </a:xfrm>
        </p:grpSpPr>
        <p:pic>
          <p:nvPicPr>
            <p:cNvPr id="26665" name="Picture 2"/>
            <p:cNvPicPr>
              <a:picLocks noChangeAspect="1" noChangeArrowheads="1"/>
            </p:cNvPicPr>
            <p:nvPr/>
          </p:nvPicPr>
          <p:blipFill>
            <a:blip r:embed="rId15" cstate="print"/>
            <a:srcRect t="13513" r="3255" b="16304"/>
            <a:stretch>
              <a:fillRect/>
            </a:stretch>
          </p:blipFill>
          <p:spPr bwMode="auto">
            <a:xfrm>
              <a:off x="1785918" y="1829155"/>
              <a:ext cx="2238387" cy="913673"/>
            </a:xfrm>
            <a:prstGeom prst="rect">
              <a:avLst/>
            </a:prstGeom>
            <a:noFill/>
            <a:ln w="9525">
              <a:noFill/>
              <a:miter lim="800000"/>
              <a:headEnd/>
              <a:tailEnd/>
            </a:ln>
          </p:spPr>
        </p:pic>
        <p:sp>
          <p:nvSpPr>
            <p:cNvPr id="26666" name="ZoneTexte 57"/>
            <p:cNvSpPr txBox="1">
              <a:spLocks noChangeArrowheads="1"/>
            </p:cNvSpPr>
            <p:nvPr/>
          </p:nvSpPr>
          <p:spPr bwMode="auto">
            <a:xfrm>
              <a:off x="1595623" y="2026641"/>
              <a:ext cx="2643206" cy="523220"/>
            </a:xfrm>
            <a:prstGeom prst="rect">
              <a:avLst/>
            </a:prstGeom>
            <a:noFill/>
            <a:ln w="9525">
              <a:noFill/>
              <a:miter lim="800000"/>
              <a:headEnd/>
              <a:tailEnd/>
            </a:ln>
          </p:spPr>
          <p:txBody>
            <a:bodyPr>
              <a:spAutoFit/>
            </a:bodyPr>
            <a:lstStyle/>
            <a:p>
              <a:pPr algn="ctr"/>
              <a:r>
                <a:rPr lang="fr-FR" sz="2800" b="1">
                  <a:solidFill>
                    <a:schemeClr val="bg1"/>
                  </a:solidFill>
                  <a:latin typeface="Calibri" pitchFamily="34" charset="0"/>
                </a:rPr>
                <a:t>EasyTherm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ppt_x"/>
                                          </p:val>
                                        </p:tav>
                                        <p:tav tm="100000">
                                          <p:val>
                                            <p:strVal val="#ppt_x"/>
                                          </p:val>
                                        </p:tav>
                                      </p:tavLst>
                                    </p:anim>
                                    <p:anim calcmode="lin" valueType="num">
                                      <p:cBhvr additive="base">
                                        <p:cTn id="8" dur="30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3000" fill="hold"/>
                                        <p:tgtEl>
                                          <p:spTgt spid="4"/>
                                        </p:tgtEl>
                                        <p:attrNameLst>
                                          <p:attrName>ppt_x</p:attrName>
                                        </p:attrNameLst>
                                      </p:cBhvr>
                                      <p:tavLst>
                                        <p:tav tm="0">
                                          <p:val>
                                            <p:strVal val="#ppt_x"/>
                                          </p:val>
                                        </p:tav>
                                        <p:tav tm="100000">
                                          <p:val>
                                            <p:strVal val="#ppt_x"/>
                                          </p:val>
                                        </p:tav>
                                      </p:tavLst>
                                    </p:anim>
                                    <p:anim calcmode="lin" valueType="num">
                                      <p:cBhvr additive="base">
                                        <p:cTn id="12" dur="30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3000" fill="hold"/>
                                        <p:tgtEl>
                                          <p:spTgt spid="5"/>
                                        </p:tgtEl>
                                        <p:attrNameLst>
                                          <p:attrName>ppt_x</p:attrName>
                                        </p:attrNameLst>
                                      </p:cBhvr>
                                      <p:tavLst>
                                        <p:tav tm="0">
                                          <p:val>
                                            <p:strVal val="#ppt_x"/>
                                          </p:val>
                                        </p:tav>
                                        <p:tav tm="100000">
                                          <p:val>
                                            <p:strVal val="#ppt_x"/>
                                          </p:val>
                                        </p:tav>
                                      </p:tavLst>
                                    </p:anim>
                                    <p:anim calcmode="lin" valueType="num">
                                      <p:cBhvr additive="base">
                                        <p:cTn id="16" dur="3000" fill="hold"/>
                                        <p:tgtEl>
                                          <p:spTgt spid="5"/>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3000" fill="hold"/>
                                        <p:tgtEl>
                                          <p:spTgt spid="11"/>
                                        </p:tgtEl>
                                        <p:attrNameLst>
                                          <p:attrName>ppt_x</p:attrName>
                                        </p:attrNameLst>
                                      </p:cBhvr>
                                      <p:tavLst>
                                        <p:tav tm="0">
                                          <p:val>
                                            <p:strVal val="#ppt_x"/>
                                          </p:val>
                                        </p:tav>
                                        <p:tav tm="100000">
                                          <p:val>
                                            <p:strVal val="#ppt_x"/>
                                          </p:val>
                                        </p:tav>
                                      </p:tavLst>
                                    </p:anim>
                                    <p:anim calcmode="lin" valueType="num">
                                      <p:cBhvr additive="base">
                                        <p:cTn id="20" dur="3000" fill="hold"/>
                                        <p:tgtEl>
                                          <p:spTgt spid="11"/>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3000" fill="hold"/>
                                        <p:tgtEl>
                                          <p:spTgt spid="12"/>
                                        </p:tgtEl>
                                        <p:attrNameLst>
                                          <p:attrName>ppt_x</p:attrName>
                                        </p:attrNameLst>
                                      </p:cBhvr>
                                      <p:tavLst>
                                        <p:tav tm="0">
                                          <p:val>
                                            <p:strVal val="#ppt_x"/>
                                          </p:val>
                                        </p:tav>
                                        <p:tav tm="100000">
                                          <p:val>
                                            <p:strVal val="#ppt_x"/>
                                          </p:val>
                                        </p:tav>
                                      </p:tavLst>
                                    </p:anim>
                                    <p:anim calcmode="lin" valueType="num">
                                      <p:cBhvr additive="base">
                                        <p:cTn id="24" dur="3000" fill="hold"/>
                                        <p:tgtEl>
                                          <p:spTgt spid="12"/>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3000" fill="hold"/>
                                        <p:tgtEl>
                                          <p:spTgt spid="9"/>
                                        </p:tgtEl>
                                        <p:attrNameLst>
                                          <p:attrName>ppt_x</p:attrName>
                                        </p:attrNameLst>
                                      </p:cBhvr>
                                      <p:tavLst>
                                        <p:tav tm="0">
                                          <p:val>
                                            <p:strVal val="#ppt_x"/>
                                          </p:val>
                                        </p:tav>
                                        <p:tav tm="100000">
                                          <p:val>
                                            <p:strVal val="#ppt_x"/>
                                          </p:val>
                                        </p:tav>
                                      </p:tavLst>
                                    </p:anim>
                                    <p:anim calcmode="lin" valueType="num">
                                      <p:cBhvr additive="base">
                                        <p:cTn id="28" dur="30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3000" fill="hold"/>
                                        <p:tgtEl>
                                          <p:spTgt spid="10"/>
                                        </p:tgtEl>
                                        <p:attrNameLst>
                                          <p:attrName>ppt_x</p:attrName>
                                        </p:attrNameLst>
                                      </p:cBhvr>
                                      <p:tavLst>
                                        <p:tav tm="0">
                                          <p:val>
                                            <p:strVal val="#ppt_x"/>
                                          </p:val>
                                        </p:tav>
                                        <p:tav tm="100000">
                                          <p:val>
                                            <p:strVal val="#ppt_x"/>
                                          </p:val>
                                        </p:tav>
                                      </p:tavLst>
                                    </p:anim>
                                    <p:anim calcmode="lin" valueType="num">
                                      <p:cBhvr additive="base">
                                        <p:cTn id="32" dur="3000" fill="hold"/>
                                        <p:tgtEl>
                                          <p:spTgt spid="10"/>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135"/>
                                        </p:tgtEl>
                                        <p:attrNameLst>
                                          <p:attrName>style.visibility</p:attrName>
                                        </p:attrNameLst>
                                      </p:cBhvr>
                                      <p:to>
                                        <p:strVal val="visible"/>
                                      </p:to>
                                    </p:set>
                                    <p:anim calcmode="lin" valueType="num">
                                      <p:cBhvr additive="base">
                                        <p:cTn id="35" dur="3000" fill="hold"/>
                                        <p:tgtEl>
                                          <p:spTgt spid="135"/>
                                        </p:tgtEl>
                                        <p:attrNameLst>
                                          <p:attrName>ppt_x</p:attrName>
                                        </p:attrNameLst>
                                      </p:cBhvr>
                                      <p:tavLst>
                                        <p:tav tm="0">
                                          <p:val>
                                            <p:strVal val="#ppt_x"/>
                                          </p:val>
                                        </p:tav>
                                        <p:tav tm="100000">
                                          <p:val>
                                            <p:strVal val="#ppt_x"/>
                                          </p:val>
                                        </p:tav>
                                      </p:tavLst>
                                    </p:anim>
                                    <p:anim calcmode="lin" valueType="num">
                                      <p:cBhvr additive="base">
                                        <p:cTn id="36" dur="3000" fill="hold"/>
                                        <p:tgtEl>
                                          <p:spTgt spid="135"/>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137"/>
                                        </p:tgtEl>
                                        <p:attrNameLst>
                                          <p:attrName>style.visibility</p:attrName>
                                        </p:attrNameLst>
                                      </p:cBhvr>
                                      <p:to>
                                        <p:strVal val="visible"/>
                                      </p:to>
                                    </p:set>
                                    <p:anim calcmode="lin" valueType="num">
                                      <p:cBhvr additive="base">
                                        <p:cTn id="39" dur="3000" fill="hold"/>
                                        <p:tgtEl>
                                          <p:spTgt spid="137"/>
                                        </p:tgtEl>
                                        <p:attrNameLst>
                                          <p:attrName>ppt_x</p:attrName>
                                        </p:attrNameLst>
                                      </p:cBhvr>
                                      <p:tavLst>
                                        <p:tav tm="0">
                                          <p:val>
                                            <p:strVal val="#ppt_x"/>
                                          </p:val>
                                        </p:tav>
                                        <p:tav tm="100000">
                                          <p:val>
                                            <p:strVal val="#ppt_x"/>
                                          </p:val>
                                        </p:tav>
                                      </p:tavLst>
                                    </p:anim>
                                    <p:anim calcmode="lin" valueType="num">
                                      <p:cBhvr additive="base">
                                        <p:cTn id="40" dur="3000" fill="hold"/>
                                        <p:tgtEl>
                                          <p:spTgt spid="137"/>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144"/>
                                        </p:tgtEl>
                                        <p:attrNameLst>
                                          <p:attrName>style.visibility</p:attrName>
                                        </p:attrNameLst>
                                      </p:cBhvr>
                                      <p:to>
                                        <p:strVal val="visible"/>
                                      </p:to>
                                    </p:set>
                                    <p:anim calcmode="lin" valueType="num">
                                      <p:cBhvr additive="base">
                                        <p:cTn id="43" dur="3000" fill="hold"/>
                                        <p:tgtEl>
                                          <p:spTgt spid="144"/>
                                        </p:tgtEl>
                                        <p:attrNameLst>
                                          <p:attrName>ppt_x</p:attrName>
                                        </p:attrNameLst>
                                      </p:cBhvr>
                                      <p:tavLst>
                                        <p:tav tm="0">
                                          <p:val>
                                            <p:strVal val="#ppt_x"/>
                                          </p:val>
                                        </p:tav>
                                        <p:tav tm="100000">
                                          <p:val>
                                            <p:strVal val="#ppt_x"/>
                                          </p:val>
                                        </p:tav>
                                      </p:tavLst>
                                    </p:anim>
                                    <p:anim calcmode="lin" valueType="num">
                                      <p:cBhvr additive="base">
                                        <p:cTn id="44" dur="3000" fill="hold"/>
                                        <p:tgtEl>
                                          <p:spTgt spid="144"/>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93"/>
                                        </p:tgtEl>
                                        <p:attrNameLst>
                                          <p:attrName>style.visibility</p:attrName>
                                        </p:attrNameLst>
                                      </p:cBhvr>
                                      <p:to>
                                        <p:strVal val="visible"/>
                                      </p:to>
                                    </p:set>
                                    <p:anim calcmode="lin" valueType="num">
                                      <p:cBhvr additive="base">
                                        <p:cTn id="47" dur="3000" fill="hold"/>
                                        <p:tgtEl>
                                          <p:spTgt spid="93"/>
                                        </p:tgtEl>
                                        <p:attrNameLst>
                                          <p:attrName>ppt_x</p:attrName>
                                        </p:attrNameLst>
                                      </p:cBhvr>
                                      <p:tavLst>
                                        <p:tav tm="0">
                                          <p:val>
                                            <p:strVal val="#ppt_x"/>
                                          </p:val>
                                        </p:tav>
                                        <p:tav tm="100000">
                                          <p:val>
                                            <p:strVal val="#ppt_x"/>
                                          </p:val>
                                        </p:tav>
                                      </p:tavLst>
                                    </p:anim>
                                    <p:anim calcmode="lin" valueType="num">
                                      <p:cBhvr additive="base">
                                        <p:cTn id="48" dur="3000" fill="hold"/>
                                        <p:tgtEl>
                                          <p:spTgt spid="93"/>
                                        </p:tgtEl>
                                        <p:attrNameLst>
                                          <p:attrName>ppt_y</p:attrName>
                                        </p:attrNameLst>
                                      </p:cBhvr>
                                      <p:tavLst>
                                        <p:tav tm="0">
                                          <p:val>
                                            <p:strVal val="0-#ppt_h/2"/>
                                          </p:val>
                                        </p:tav>
                                        <p:tav tm="100000">
                                          <p:val>
                                            <p:strVal val="#ppt_y"/>
                                          </p:val>
                                        </p:tav>
                                      </p:tavLst>
                                    </p:anim>
                                  </p:childTnLst>
                                </p:cTn>
                              </p:par>
                              <p:par>
                                <p:cTn id="49" presetID="2" presetClass="entr" presetSubtype="1" fill="hold" nodeType="with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3000" fill="hold"/>
                                        <p:tgtEl>
                                          <p:spTgt spid="6"/>
                                        </p:tgtEl>
                                        <p:attrNameLst>
                                          <p:attrName>ppt_x</p:attrName>
                                        </p:attrNameLst>
                                      </p:cBhvr>
                                      <p:tavLst>
                                        <p:tav tm="0">
                                          <p:val>
                                            <p:strVal val="#ppt_x"/>
                                          </p:val>
                                        </p:tav>
                                        <p:tav tm="100000">
                                          <p:val>
                                            <p:strVal val="#ppt_x"/>
                                          </p:val>
                                        </p:tav>
                                      </p:tavLst>
                                    </p:anim>
                                    <p:anim calcmode="lin" valueType="num">
                                      <p:cBhvr additive="base">
                                        <p:cTn id="52" dur="3000" fill="hold"/>
                                        <p:tgtEl>
                                          <p:spTgt spid="6"/>
                                        </p:tgtEl>
                                        <p:attrNameLst>
                                          <p:attrName>ppt_y</p:attrName>
                                        </p:attrNameLst>
                                      </p:cBhvr>
                                      <p:tavLst>
                                        <p:tav tm="0">
                                          <p:val>
                                            <p:strVal val="0-#ppt_h/2"/>
                                          </p:val>
                                        </p:tav>
                                        <p:tav tm="100000">
                                          <p:val>
                                            <p:strVal val="#ppt_y"/>
                                          </p:val>
                                        </p:tav>
                                      </p:tavLst>
                                    </p:anim>
                                  </p:childTnLst>
                                </p:cTn>
                              </p:par>
                              <p:par>
                                <p:cTn id="53" presetID="2" presetClass="entr" presetSubtype="1" fill="hold" grpId="0" nodeType="withEffect">
                                  <p:stCondLst>
                                    <p:cond delay="0"/>
                                  </p:stCondLst>
                                  <p:childTnLst>
                                    <p:set>
                                      <p:cBhvr>
                                        <p:cTn id="54" dur="1" fill="hold">
                                          <p:stCondLst>
                                            <p:cond delay="0"/>
                                          </p:stCondLst>
                                        </p:cTn>
                                        <p:tgtEl>
                                          <p:spTgt spid="102"/>
                                        </p:tgtEl>
                                        <p:attrNameLst>
                                          <p:attrName>style.visibility</p:attrName>
                                        </p:attrNameLst>
                                      </p:cBhvr>
                                      <p:to>
                                        <p:strVal val="visible"/>
                                      </p:to>
                                    </p:set>
                                    <p:anim calcmode="lin" valueType="num">
                                      <p:cBhvr additive="base">
                                        <p:cTn id="55" dur="3000" fill="hold"/>
                                        <p:tgtEl>
                                          <p:spTgt spid="102"/>
                                        </p:tgtEl>
                                        <p:attrNameLst>
                                          <p:attrName>ppt_x</p:attrName>
                                        </p:attrNameLst>
                                      </p:cBhvr>
                                      <p:tavLst>
                                        <p:tav tm="0">
                                          <p:val>
                                            <p:strVal val="#ppt_x"/>
                                          </p:val>
                                        </p:tav>
                                        <p:tav tm="100000">
                                          <p:val>
                                            <p:strVal val="#ppt_x"/>
                                          </p:val>
                                        </p:tav>
                                      </p:tavLst>
                                    </p:anim>
                                    <p:anim calcmode="lin" valueType="num">
                                      <p:cBhvr additive="base">
                                        <p:cTn id="56" dur="3000" fill="hold"/>
                                        <p:tgtEl>
                                          <p:spTgt spid="102"/>
                                        </p:tgtEl>
                                        <p:attrNameLst>
                                          <p:attrName>ppt_y</p:attrName>
                                        </p:attrNameLst>
                                      </p:cBhvr>
                                      <p:tavLst>
                                        <p:tav tm="0">
                                          <p:val>
                                            <p:strVal val="0-#ppt_h/2"/>
                                          </p:val>
                                        </p:tav>
                                        <p:tav tm="100000">
                                          <p:val>
                                            <p:strVal val="#ppt_y"/>
                                          </p:val>
                                        </p:tav>
                                      </p:tavLst>
                                    </p:anim>
                                  </p:childTnLst>
                                </p:cTn>
                              </p:par>
                              <p:par>
                                <p:cTn id="57" presetID="2" presetClass="entr" presetSubtype="1" fill="hold" nodeType="withEffect">
                                  <p:stCondLst>
                                    <p:cond delay="0"/>
                                  </p:stCondLst>
                                  <p:childTnLst>
                                    <p:set>
                                      <p:cBhvr>
                                        <p:cTn id="58" dur="1" fill="hold">
                                          <p:stCondLst>
                                            <p:cond delay="0"/>
                                          </p:stCondLst>
                                        </p:cTn>
                                        <p:tgtEl>
                                          <p:spTgt spid="140"/>
                                        </p:tgtEl>
                                        <p:attrNameLst>
                                          <p:attrName>style.visibility</p:attrName>
                                        </p:attrNameLst>
                                      </p:cBhvr>
                                      <p:to>
                                        <p:strVal val="visible"/>
                                      </p:to>
                                    </p:set>
                                    <p:anim calcmode="lin" valueType="num">
                                      <p:cBhvr additive="base">
                                        <p:cTn id="59" dur="3000" fill="hold"/>
                                        <p:tgtEl>
                                          <p:spTgt spid="140"/>
                                        </p:tgtEl>
                                        <p:attrNameLst>
                                          <p:attrName>ppt_x</p:attrName>
                                        </p:attrNameLst>
                                      </p:cBhvr>
                                      <p:tavLst>
                                        <p:tav tm="0">
                                          <p:val>
                                            <p:strVal val="#ppt_x"/>
                                          </p:val>
                                        </p:tav>
                                        <p:tav tm="100000">
                                          <p:val>
                                            <p:strVal val="#ppt_x"/>
                                          </p:val>
                                        </p:tav>
                                      </p:tavLst>
                                    </p:anim>
                                    <p:anim calcmode="lin" valueType="num">
                                      <p:cBhvr additive="base">
                                        <p:cTn id="60" dur="3000" fill="hold"/>
                                        <p:tgtEl>
                                          <p:spTgt spid="140"/>
                                        </p:tgtEl>
                                        <p:attrNameLst>
                                          <p:attrName>ppt_y</p:attrName>
                                        </p:attrNameLst>
                                      </p:cBhvr>
                                      <p:tavLst>
                                        <p:tav tm="0">
                                          <p:val>
                                            <p:strVal val="0-#ppt_h/2"/>
                                          </p:val>
                                        </p:tav>
                                        <p:tav tm="100000">
                                          <p:val>
                                            <p:strVal val="#ppt_y"/>
                                          </p:val>
                                        </p:tav>
                                      </p:tavLst>
                                    </p:anim>
                                  </p:childTnLst>
                                </p:cTn>
                              </p:par>
                              <p:par>
                                <p:cTn id="61" presetID="2" presetClass="entr" presetSubtype="1" fill="hold" grpId="0" nodeType="withEffect">
                                  <p:stCondLst>
                                    <p:cond delay="0"/>
                                  </p:stCondLst>
                                  <p:childTnLst>
                                    <p:set>
                                      <p:cBhvr>
                                        <p:cTn id="62" dur="1" fill="hold">
                                          <p:stCondLst>
                                            <p:cond delay="0"/>
                                          </p:stCondLst>
                                        </p:cTn>
                                        <p:tgtEl>
                                          <p:spTgt spid="142"/>
                                        </p:tgtEl>
                                        <p:attrNameLst>
                                          <p:attrName>style.visibility</p:attrName>
                                        </p:attrNameLst>
                                      </p:cBhvr>
                                      <p:to>
                                        <p:strVal val="visible"/>
                                      </p:to>
                                    </p:set>
                                    <p:anim calcmode="lin" valueType="num">
                                      <p:cBhvr additive="base">
                                        <p:cTn id="63" dur="3000" fill="hold"/>
                                        <p:tgtEl>
                                          <p:spTgt spid="142"/>
                                        </p:tgtEl>
                                        <p:attrNameLst>
                                          <p:attrName>ppt_x</p:attrName>
                                        </p:attrNameLst>
                                      </p:cBhvr>
                                      <p:tavLst>
                                        <p:tav tm="0">
                                          <p:val>
                                            <p:strVal val="#ppt_x"/>
                                          </p:val>
                                        </p:tav>
                                        <p:tav tm="100000">
                                          <p:val>
                                            <p:strVal val="#ppt_x"/>
                                          </p:val>
                                        </p:tav>
                                      </p:tavLst>
                                    </p:anim>
                                    <p:anim calcmode="lin" valueType="num">
                                      <p:cBhvr additive="base">
                                        <p:cTn id="64" dur="3000" fill="hold"/>
                                        <p:tgtEl>
                                          <p:spTgt spid="142"/>
                                        </p:tgtEl>
                                        <p:attrNameLst>
                                          <p:attrName>ppt_y</p:attrName>
                                        </p:attrNameLst>
                                      </p:cBhvr>
                                      <p:tavLst>
                                        <p:tav tm="0">
                                          <p:val>
                                            <p:strVal val="0-#ppt_h/2"/>
                                          </p:val>
                                        </p:tav>
                                        <p:tav tm="100000">
                                          <p:val>
                                            <p:strVal val="#ppt_y"/>
                                          </p:val>
                                        </p:tav>
                                      </p:tavLst>
                                    </p:anim>
                                  </p:childTnLst>
                                </p:cTn>
                              </p:par>
                              <p:par>
                                <p:cTn id="65" presetID="2" presetClass="entr" presetSubtype="1" fill="hold" nodeType="withEffect">
                                  <p:stCondLst>
                                    <p:cond delay="0"/>
                                  </p:stCondLst>
                                  <p:childTnLst>
                                    <p:set>
                                      <p:cBhvr>
                                        <p:cTn id="66" dur="1" fill="hold">
                                          <p:stCondLst>
                                            <p:cond delay="0"/>
                                          </p:stCondLst>
                                        </p:cTn>
                                        <p:tgtEl>
                                          <p:spTgt spid="52226"/>
                                        </p:tgtEl>
                                        <p:attrNameLst>
                                          <p:attrName>style.visibility</p:attrName>
                                        </p:attrNameLst>
                                      </p:cBhvr>
                                      <p:to>
                                        <p:strVal val="visible"/>
                                      </p:to>
                                    </p:set>
                                    <p:anim calcmode="lin" valueType="num">
                                      <p:cBhvr additive="base">
                                        <p:cTn id="67" dur="3000" fill="hold"/>
                                        <p:tgtEl>
                                          <p:spTgt spid="52226"/>
                                        </p:tgtEl>
                                        <p:attrNameLst>
                                          <p:attrName>ppt_x</p:attrName>
                                        </p:attrNameLst>
                                      </p:cBhvr>
                                      <p:tavLst>
                                        <p:tav tm="0">
                                          <p:val>
                                            <p:strVal val="#ppt_x"/>
                                          </p:val>
                                        </p:tav>
                                        <p:tav tm="100000">
                                          <p:val>
                                            <p:strVal val="#ppt_x"/>
                                          </p:val>
                                        </p:tav>
                                      </p:tavLst>
                                    </p:anim>
                                    <p:anim calcmode="lin" valueType="num">
                                      <p:cBhvr additive="base">
                                        <p:cTn id="68" dur="3000" fill="hold"/>
                                        <p:tgtEl>
                                          <p:spTgt spid="52226"/>
                                        </p:tgtEl>
                                        <p:attrNameLst>
                                          <p:attrName>ppt_y</p:attrName>
                                        </p:attrNameLst>
                                      </p:cBhvr>
                                      <p:tavLst>
                                        <p:tav tm="0">
                                          <p:val>
                                            <p:strVal val="0-#ppt_h/2"/>
                                          </p:val>
                                        </p:tav>
                                        <p:tav tm="100000">
                                          <p:val>
                                            <p:strVal val="#ppt_y"/>
                                          </p:val>
                                        </p:tav>
                                      </p:tavLst>
                                    </p:anim>
                                  </p:childTnLst>
                                </p:cTn>
                              </p:par>
                              <p:par>
                                <p:cTn id="69" presetID="2" presetClass="entr" presetSubtype="1" fill="hold" grpId="0" nodeType="withEffect">
                                  <p:stCondLst>
                                    <p:cond delay="0"/>
                                  </p:stCondLst>
                                  <p:childTnLst>
                                    <p:set>
                                      <p:cBhvr>
                                        <p:cTn id="70" dur="1" fill="hold">
                                          <p:stCondLst>
                                            <p:cond delay="0"/>
                                          </p:stCondLst>
                                        </p:cTn>
                                        <p:tgtEl>
                                          <p:spTgt spid="146"/>
                                        </p:tgtEl>
                                        <p:attrNameLst>
                                          <p:attrName>style.visibility</p:attrName>
                                        </p:attrNameLst>
                                      </p:cBhvr>
                                      <p:to>
                                        <p:strVal val="visible"/>
                                      </p:to>
                                    </p:set>
                                    <p:anim calcmode="lin" valueType="num">
                                      <p:cBhvr additive="base">
                                        <p:cTn id="71" dur="3000" fill="hold"/>
                                        <p:tgtEl>
                                          <p:spTgt spid="146"/>
                                        </p:tgtEl>
                                        <p:attrNameLst>
                                          <p:attrName>ppt_x</p:attrName>
                                        </p:attrNameLst>
                                      </p:cBhvr>
                                      <p:tavLst>
                                        <p:tav tm="0">
                                          <p:val>
                                            <p:strVal val="#ppt_x"/>
                                          </p:val>
                                        </p:tav>
                                        <p:tav tm="100000">
                                          <p:val>
                                            <p:strVal val="#ppt_x"/>
                                          </p:val>
                                        </p:tav>
                                      </p:tavLst>
                                    </p:anim>
                                    <p:anim calcmode="lin" valueType="num">
                                      <p:cBhvr additive="base">
                                        <p:cTn id="72" dur="3000" fill="hold"/>
                                        <p:tgtEl>
                                          <p:spTgt spid="146"/>
                                        </p:tgtEl>
                                        <p:attrNameLst>
                                          <p:attrName>ppt_y</p:attrName>
                                        </p:attrNameLst>
                                      </p:cBhvr>
                                      <p:tavLst>
                                        <p:tav tm="0">
                                          <p:val>
                                            <p:strVal val="0-#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1" fill="hold" nodeType="clickEffect">
                                  <p:stCondLst>
                                    <p:cond delay="0"/>
                                  </p:stCondLst>
                                  <p:childTnLst>
                                    <p:set>
                                      <p:cBhvr>
                                        <p:cTn id="76" dur="1" fill="hold">
                                          <p:stCondLst>
                                            <p:cond delay="0"/>
                                          </p:stCondLst>
                                        </p:cTn>
                                        <p:tgtEl>
                                          <p:spTgt spid="7"/>
                                        </p:tgtEl>
                                        <p:attrNameLst>
                                          <p:attrName>style.visibility</p:attrName>
                                        </p:attrNameLst>
                                      </p:cBhvr>
                                      <p:to>
                                        <p:strVal val="visible"/>
                                      </p:to>
                                    </p:set>
                                    <p:anim calcmode="lin" valueType="num">
                                      <p:cBhvr additive="base">
                                        <p:cTn id="77" dur="3000" fill="hold"/>
                                        <p:tgtEl>
                                          <p:spTgt spid="7"/>
                                        </p:tgtEl>
                                        <p:attrNameLst>
                                          <p:attrName>ppt_x</p:attrName>
                                        </p:attrNameLst>
                                      </p:cBhvr>
                                      <p:tavLst>
                                        <p:tav tm="0">
                                          <p:val>
                                            <p:strVal val="#ppt_x"/>
                                          </p:val>
                                        </p:tav>
                                        <p:tav tm="100000">
                                          <p:val>
                                            <p:strVal val="#ppt_x"/>
                                          </p:val>
                                        </p:tav>
                                      </p:tavLst>
                                    </p:anim>
                                    <p:anim calcmode="lin" valueType="num">
                                      <p:cBhvr additive="base">
                                        <p:cTn id="78" dur="3000" fill="hold"/>
                                        <p:tgtEl>
                                          <p:spTgt spid="7"/>
                                        </p:tgtEl>
                                        <p:attrNameLst>
                                          <p:attrName>ppt_y</p:attrName>
                                        </p:attrNameLst>
                                      </p:cBhvr>
                                      <p:tavLst>
                                        <p:tav tm="0">
                                          <p:val>
                                            <p:strVal val="0-#ppt_h/2"/>
                                          </p:val>
                                        </p:tav>
                                        <p:tav tm="100000">
                                          <p:val>
                                            <p:strVal val="#ppt_y"/>
                                          </p:val>
                                        </p:tav>
                                      </p:tavLst>
                                    </p:anim>
                                  </p:childTnLst>
                                </p:cTn>
                              </p:par>
                              <p:par>
                                <p:cTn id="79" presetID="2" presetClass="entr" presetSubtype="1" fill="hold" nodeType="withEffect">
                                  <p:stCondLst>
                                    <p:cond delay="0"/>
                                  </p:stCondLst>
                                  <p:childTnLst>
                                    <p:set>
                                      <p:cBhvr>
                                        <p:cTn id="80" dur="1" fill="hold">
                                          <p:stCondLst>
                                            <p:cond delay="0"/>
                                          </p:stCondLst>
                                        </p:cTn>
                                        <p:tgtEl>
                                          <p:spTgt spid="8"/>
                                        </p:tgtEl>
                                        <p:attrNameLst>
                                          <p:attrName>style.visibility</p:attrName>
                                        </p:attrNameLst>
                                      </p:cBhvr>
                                      <p:to>
                                        <p:strVal val="visible"/>
                                      </p:to>
                                    </p:set>
                                    <p:anim calcmode="lin" valueType="num">
                                      <p:cBhvr additive="base">
                                        <p:cTn id="81" dur="3000" fill="hold"/>
                                        <p:tgtEl>
                                          <p:spTgt spid="8"/>
                                        </p:tgtEl>
                                        <p:attrNameLst>
                                          <p:attrName>ppt_x</p:attrName>
                                        </p:attrNameLst>
                                      </p:cBhvr>
                                      <p:tavLst>
                                        <p:tav tm="0">
                                          <p:val>
                                            <p:strVal val="#ppt_x"/>
                                          </p:val>
                                        </p:tav>
                                        <p:tav tm="100000">
                                          <p:val>
                                            <p:strVal val="#ppt_x"/>
                                          </p:val>
                                        </p:tav>
                                      </p:tavLst>
                                    </p:anim>
                                    <p:anim calcmode="lin" valueType="num">
                                      <p:cBhvr additive="base">
                                        <p:cTn id="82" dur="3000" fill="hold"/>
                                        <p:tgtEl>
                                          <p:spTgt spid="8"/>
                                        </p:tgtEl>
                                        <p:attrNameLst>
                                          <p:attrName>ppt_y</p:attrName>
                                        </p:attrNameLst>
                                      </p:cBhvr>
                                      <p:tavLst>
                                        <p:tav tm="0">
                                          <p:val>
                                            <p:strVal val="0-#ppt_h/2"/>
                                          </p:val>
                                        </p:tav>
                                        <p:tav tm="100000">
                                          <p:val>
                                            <p:strVal val="#ppt_y"/>
                                          </p:val>
                                        </p:tav>
                                      </p:tavLst>
                                    </p:anim>
                                  </p:childTnLst>
                                </p:cTn>
                              </p:par>
                              <p:par>
                                <p:cTn id="83" presetID="2" presetClass="entr" presetSubtype="1" fill="hold" nodeType="withEffect">
                                  <p:stCondLst>
                                    <p:cond delay="0"/>
                                  </p:stCondLst>
                                  <p:childTnLst>
                                    <p:set>
                                      <p:cBhvr>
                                        <p:cTn id="84" dur="1" fill="hold">
                                          <p:stCondLst>
                                            <p:cond delay="0"/>
                                          </p:stCondLst>
                                        </p:cTn>
                                        <p:tgtEl>
                                          <p:spTgt spid="141"/>
                                        </p:tgtEl>
                                        <p:attrNameLst>
                                          <p:attrName>style.visibility</p:attrName>
                                        </p:attrNameLst>
                                      </p:cBhvr>
                                      <p:to>
                                        <p:strVal val="visible"/>
                                      </p:to>
                                    </p:set>
                                    <p:anim calcmode="lin" valueType="num">
                                      <p:cBhvr additive="base">
                                        <p:cTn id="85" dur="3000" fill="hold"/>
                                        <p:tgtEl>
                                          <p:spTgt spid="141"/>
                                        </p:tgtEl>
                                        <p:attrNameLst>
                                          <p:attrName>ppt_x</p:attrName>
                                        </p:attrNameLst>
                                      </p:cBhvr>
                                      <p:tavLst>
                                        <p:tav tm="0">
                                          <p:val>
                                            <p:strVal val="#ppt_x"/>
                                          </p:val>
                                        </p:tav>
                                        <p:tav tm="100000">
                                          <p:val>
                                            <p:strVal val="#ppt_x"/>
                                          </p:val>
                                        </p:tav>
                                      </p:tavLst>
                                    </p:anim>
                                    <p:anim calcmode="lin" valueType="num">
                                      <p:cBhvr additive="base">
                                        <p:cTn id="86" dur="3000" fill="hold"/>
                                        <p:tgtEl>
                                          <p:spTgt spid="141"/>
                                        </p:tgtEl>
                                        <p:attrNameLst>
                                          <p:attrName>ppt_y</p:attrName>
                                        </p:attrNameLst>
                                      </p:cBhvr>
                                      <p:tavLst>
                                        <p:tav tm="0">
                                          <p:val>
                                            <p:strVal val="0-#ppt_h/2"/>
                                          </p:val>
                                        </p:tav>
                                        <p:tav tm="100000">
                                          <p:val>
                                            <p:strVal val="#ppt_y"/>
                                          </p:val>
                                        </p:tav>
                                      </p:tavLst>
                                    </p:anim>
                                  </p:childTnLst>
                                </p:cTn>
                              </p:par>
                              <p:par>
                                <p:cTn id="87" presetID="2" presetClass="entr" presetSubtype="1" fill="hold" grpId="0" nodeType="withEffect">
                                  <p:stCondLst>
                                    <p:cond delay="0"/>
                                  </p:stCondLst>
                                  <p:childTnLst>
                                    <p:set>
                                      <p:cBhvr>
                                        <p:cTn id="88" dur="1" fill="hold">
                                          <p:stCondLst>
                                            <p:cond delay="0"/>
                                          </p:stCondLst>
                                        </p:cTn>
                                        <p:tgtEl>
                                          <p:spTgt spid="143"/>
                                        </p:tgtEl>
                                        <p:attrNameLst>
                                          <p:attrName>style.visibility</p:attrName>
                                        </p:attrNameLst>
                                      </p:cBhvr>
                                      <p:to>
                                        <p:strVal val="visible"/>
                                      </p:to>
                                    </p:set>
                                    <p:anim calcmode="lin" valueType="num">
                                      <p:cBhvr additive="base">
                                        <p:cTn id="89" dur="3000" fill="hold"/>
                                        <p:tgtEl>
                                          <p:spTgt spid="143"/>
                                        </p:tgtEl>
                                        <p:attrNameLst>
                                          <p:attrName>ppt_x</p:attrName>
                                        </p:attrNameLst>
                                      </p:cBhvr>
                                      <p:tavLst>
                                        <p:tav tm="0">
                                          <p:val>
                                            <p:strVal val="#ppt_x"/>
                                          </p:val>
                                        </p:tav>
                                        <p:tav tm="100000">
                                          <p:val>
                                            <p:strVal val="#ppt_x"/>
                                          </p:val>
                                        </p:tav>
                                      </p:tavLst>
                                    </p:anim>
                                    <p:anim calcmode="lin" valueType="num">
                                      <p:cBhvr additive="base">
                                        <p:cTn id="90" dur="3000" fill="hold"/>
                                        <p:tgtEl>
                                          <p:spTgt spid="143"/>
                                        </p:tgtEl>
                                        <p:attrNameLst>
                                          <p:attrName>ppt_y</p:attrName>
                                        </p:attrNameLst>
                                      </p:cBhvr>
                                      <p:tavLst>
                                        <p:tav tm="0">
                                          <p:val>
                                            <p:strVal val="0-#ppt_h/2"/>
                                          </p:val>
                                        </p:tav>
                                        <p:tav tm="100000">
                                          <p:val>
                                            <p:strVal val="#ppt_y"/>
                                          </p:val>
                                        </p:tav>
                                      </p:tavLst>
                                    </p:anim>
                                  </p:childTnLst>
                                </p:cTn>
                              </p:par>
                              <p:par>
                                <p:cTn id="91" presetID="2" presetClass="entr" presetSubtype="1" fill="hold" nodeType="withEffect">
                                  <p:stCondLst>
                                    <p:cond delay="0"/>
                                  </p:stCondLst>
                                  <p:childTnLst>
                                    <p:set>
                                      <p:cBhvr>
                                        <p:cTn id="92" dur="1" fill="hold">
                                          <p:stCondLst>
                                            <p:cond delay="0"/>
                                          </p:stCondLst>
                                        </p:cTn>
                                        <p:tgtEl>
                                          <p:spTgt spid="52228"/>
                                        </p:tgtEl>
                                        <p:attrNameLst>
                                          <p:attrName>style.visibility</p:attrName>
                                        </p:attrNameLst>
                                      </p:cBhvr>
                                      <p:to>
                                        <p:strVal val="visible"/>
                                      </p:to>
                                    </p:set>
                                    <p:anim calcmode="lin" valueType="num">
                                      <p:cBhvr additive="base">
                                        <p:cTn id="93" dur="3000" fill="hold"/>
                                        <p:tgtEl>
                                          <p:spTgt spid="52228"/>
                                        </p:tgtEl>
                                        <p:attrNameLst>
                                          <p:attrName>ppt_x</p:attrName>
                                        </p:attrNameLst>
                                      </p:cBhvr>
                                      <p:tavLst>
                                        <p:tav tm="0">
                                          <p:val>
                                            <p:strVal val="#ppt_x"/>
                                          </p:val>
                                        </p:tav>
                                        <p:tav tm="100000">
                                          <p:val>
                                            <p:strVal val="#ppt_x"/>
                                          </p:val>
                                        </p:tav>
                                      </p:tavLst>
                                    </p:anim>
                                    <p:anim calcmode="lin" valueType="num">
                                      <p:cBhvr additive="base">
                                        <p:cTn id="94" dur="3000" fill="hold"/>
                                        <p:tgtEl>
                                          <p:spTgt spid="52228"/>
                                        </p:tgtEl>
                                        <p:attrNameLst>
                                          <p:attrName>ppt_y</p:attrName>
                                        </p:attrNameLst>
                                      </p:cBhvr>
                                      <p:tavLst>
                                        <p:tav tm="0">
                                          <p:val>
                                            <p:strVal val="0-#ppt_h/2"/>
                                          </p:val>
                                        </p:tav>
                                        <p:tav tm="100000">
                                          <p:val>
                                            <p:strVal val="#ppt_y"/>
                                          </p:val>
                                        </p:tav>
                                      </p:tavLst>
                                    </p:anim>
                                  </p:childTnLst>
                                </p:cTn>
                              </p:par>
                              <p:par>
                                <p:cTn id="95" presetID="2" presetClass="entr" presetSubtype="1" fill="hold" grpId="0" nodeType="withEffect">
                                  <p:stCondLst>
                                    <p:cond delay="0"/>
                                  </p:stCondLst>
                                  <p:childTnLst>
                                    <p:set>
                                      <p:cBhvr>
                                        <p:cTn id="96" dur="1" fill="hold">
                                          <p:stCondLst>
                                            <p:cond delay="0"/>
                                          </p:stCondLst>
                                        </p:cTn>
                                        <p:tgtEl>
                                          <p:spTgt spid="147"/>
                                        </p:tgtEl>
                                        <p:attrNameLst>
                                          <p:attrName>style.visibility</p:attrName>
                                        </p:attrNameLst>
                                      </p:cBhvr>
                                      <p:to>
                                        <p:strVal val="visible"/>
                                      </p:to>
                                    </p:set>
                                    <p:anim calcmode="lin" valueType="num">
                                      <p:cBhvr additive="base">
                                        <p:cTn id="97" dur="3000" fill="hold"/>
                                        <p:tgtEl>
                                          <p:spTgt spid="147"/>
                                        </p:tgtEl>
                                        <p:attrNameLst>
                                          <p:attrName>ppt_x</p:attrName>
                                        </p:attrNameLst>
                                      </p:cBhvr>
                                      <p:tavLst>
                                        <p:tav tm="0">
                                          <p:val>
                                            <p:strVal val="#ppt_x"/>
                                          </p:val>
                                        </p:tav>
                                        <p:tav tm="100000">
                                          <p:val>
                                            <p:strVal val="#ppt_x"/>
                                          </p:val>
                                        </p:tav>
                                      </p:tavLst>
                                    </p:anim>
                                    <p:anim calcmode="lin" valueType="num">
                                      <p:cBhvr additive="base">
                                        <p:cTn id="98" dur="3000" fill="hold"/>
                                        <p:tgtEl>
                                          <p:spTgt spid="147"/>
                                        </p:tgtEl>
                                        <p:attrNameLst>
                                          <p:attrName>ppt_y</p:attrName>
                                        </p:attrNameLst>
                                      </p:cBhvr>
                                      <p:tavLst>
                                        <p:tav tm="0">
                                          <p:val>
                                            <p:strVal val="0-#ppt_h/2"/>
                                          </p:val>
                                        </p:tav>
                                        <p:tav tm="100000">
                                          <p:val>
                                            <p:strVal val="#ppt_y"/>
                                          </p:val>
                                        </p:tav>
                                      </p:tavLst>
                                    </p:anim>
                                  </p:childTnLst>
                                </p:cTn>
                              </p:par>
                              <p:par>
                                <p:cTn id="99" presetID="2" presetClass="entr" presetSubtype="1" fill="hold" grpId="0" nodeType="withEffect">
                                  <p:stCondLst>
                                    <p:cond delay="0"/>
                                  </p:stCondLst>
                                  <p:childTnLst>
                                    <p:set>
                                      <p:cBhvr>
                                        <p:cTn id="100" dur="1" fill="hold">
                                          <p:stCondLst>
                                            <p:cond delay="0"/>
                                          </p:stCondLst>
                                        </p:cTn>
                                        <p:tgtEl>
                                          <p:spTgt spid="99"/>
                                        </p:tgtEl>
                                        <p:attrNameLst>
                                          <p:attrName>style.visibility</p:attrName>
                                        </p:attrNameLst>
                                      </p:cBhvr>
                                      <p:to>
                                        <p:strVal val="visible"/>
                                      </p:to>
                                    </p:set>
                                    <p:anim calcmode="lin" valueType="num">
                                      <p:cBhvr additive="base">
                                        <p:cTn id="101" dur="3000" fill="hold"/>
                                        <p:tgtEl>
                                          <p:spTgt spid="99"/>
                                        </p:tgtEl>
                                        <p:attrNameLst>
                                          <p:attrName>ppt_x</p:attrName>
                                        </p:attrNameLst>
                                      </p:cBhvr>
                                      <p:tavLst>
                                        <p:tav tm="0">
                                          <p:val>
                                            <p:strVal val="#ppt_x"/>
                                          </p:val>
                                        </p:tav>
                                        <p:tav tm="100000">
                                          <p:val>
                                            <p:strVal val="#ppt_x"/>
                                          </p:val>
                                        </p:tav>
                                      </p:tavLst>
                                    </p:anim>
                                    <p:anim calcmode="lin" valueType="num">
                                      <p:cBhvr additive="base">
                                        <p:cTn id="102" dur="3000" fill="hold"/>
                                        <p:tgtEl>
                                          <p:spTgt spid="99"/>
                                        </p:tgtEl>
                                        <p:attrNameLst>
                                          <p:attrName>ppt_y</p:attrName>
                                        </p:attrNameLst>
                                      </p:cBhvr>
                                      <p:tavLst>
                                        <p:tav tm="0">
                                          <p:val>
                                            <p:strVal val="0-#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35" presetClass="entr" presetSubtype="0" fill="hold" nodeType="clickEffect">
                                  <p:stCondLst>
                                    <p:cond delay="0"/>
                                  </p:stCondLst>
                                  <p:childTnLst>
                                    <p:set>
                                      <p:cBhvr>
                                        <p:cTn id="106" dur="1" fill="hold">
                                          <p:stCondLst>
                                            <p:cond delay="0"/>
                                          </p:stCondLst>
                                        </p:cTn>
                                        <p:tgtEl>
                                          <p:spTgt spid="13"/>
                                        </p:tgtEl>
                                        <p:attrNameLst>
                                          <p:attrName>style.visibility</p:attrName>
                                        </p:attrNameLst>
                                      </p:cBhvr>
                                      <p:to>
                                        <p:strVal val="visible"/>
                                      </p:to>
                                    </p:set>
                                    <p:animEffect transition="in" filter="fade">
                                      <p:cBhvr>
                                        <p:cTn id="107" dur="2000"/>
                                        <p:tgtEl>
                                          <p:spTgt spid="13"/>
                                        </p:tgtEl>
                                      </p:cBhvr>
                                    </p:animEffect>
                                    <p:anim calcmode="lin" valueType="num">
                                      <p:cBhvr>
                                        <p:cTn id="108" dur="2000" fill="hold"/>
                                        <p:tgtEl>
                                          <p:spTgt spid="13"/>
                                        </p:tgtEl>
                                        <p:attrNameLst>
                                          <p:attrName>style.rotation</p:attrName>
                                        </p:attrNameLst>
                                      </p:cBhvr>
                                      <p:tavLst>
                                        <p:tav tm="0">
                                          <p:val>
                                            <p:fltVal val="720"/>
                                          </p:val>
                                        </p:tav>
                                        <p:tav tm="100000">
                                          <p:val>
                                            <p:fltVal val="0"/>
                                          </p:val>
                                        </p:tav>
                                      </p:tavLst>
                                    </p:anim>
                                    <p:anim calcmode="lin" valueType="num">
                                      <p:cBhvr>
                                        <p:cTn id="109" dur="2000" fill="hold"/>
                                        <p:tgtEl>
                                          <p:spTgt spid="13"/>
                                        </p:tgtEl>
                                        <p:attrNameLst>
                                          <p:attrName>ppt_h</p:attrName>
                                        </p:attrNameLst>
                                      </p:cBhvr>
                                      <p:tavLst>
                                        <p:tav tm="0">
                                          <p:val>
                                            <p:fltVal val="0"/>
                                          </p:val>
                                        </p:tav>
                                        <p:tav tm="100000">
                                          <p:val>
                                            <p:strVal val="#ppt_h"/>
                                          </p:val>
                                        </p:tav>
                                      </p:tavLst>
                                    </p:anim>
                                    <p:anim calcmode="lin" valueType="num">
                                      <p:cBhvr>
                                        <p:cTn id="110" dur="2000" fill="hold"/>
                                        <p:tgtEl>
                                          <p:spTgt spid="1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 grpId="0"/>
      <p:bldP spid="142" grpId="0"/>
      <p:bldP spid="143" grpId="0"/>
      <p:bldP spid="144" grpId="0"/>
      <p:bldP spid="146" grpId="0"/>
      <p:bldP spid="147" grpId="0"/>
      <p:bldP spid="93" grpId="0" animBg="1"/>
      <p:bldP spid="99" grpId="0" animBg="1"/>
      <p:bldP spid="10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p:cNvSpPr/>
          <p:nvPr/>
        </p:nvSpPr>
        <p:spPr>
          <a:xfrm>
            <a:off x="0" y="2714625"/>
            <a:ext cx="9144000" cy="1643063"/>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1500" dirty="0">
              <a:solidFill>
                <a:srgbClr val="92D050"/>
              </a:solidFill>
            </a:endParaRPr>
          </a:p>
        </p:txBody>
      </p:sp>
      <p:sp>
        <p:nvSpPr>
          <p:cNvPr id="63" name="Rectangle 62"/>
          <p:cNvSpPr/>
          <p:nvPr/>
        </p:nvSpPr>
        <p:spPr>
          <a:xfrm>
            <a:off x="0" y="4572000"/>
            <a:ext cx="9144000" cy="1643063"/>
          </a:xfrm>
          <a:prstGeom prst="rect">
            <a:avLst/>
          </a:prstGeom>
          <a:solidFill>
            <a:srgbClr val="33CC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1500" dirty="0">
              <a:solidFill>
                <a:srgbClr val="92D050"/>
              </a:solidFill>
            </a:endParaRPr>
          </a:p>
        </p:txBody>
      </p:sp>
      <p:sp>
        <p:nvSpPr>
          <p:cNvPr id="97" name="Rectangle 96"/>
          <p:cNvSpPr/>
          <p:nvPr/>
        </p:nvSpPr>
        <p:spPr>
          <a:xfrm>
            <a:off x="2000232" y="4572008"/>
            <a:ext cx="4429156" cy="1323439"/>
          </a:xfrm>
          <a:prstGeom prst="rect">
            <a:avLst/>
          </a:prstGeom>
          <a:noFill/>
        </p:spPr>
        <p:txBody>
          <a:bodyPr>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fr-FR" sz="8000" b="1" dirty="0">
                <a:ln/>
                <a:solidFill>
                  <a:schemeClr val="accent3"/>
                </a:solidFill>
                <a:latin typeface="+mn-lt"/>
                <a:ea typeface="ＭＳ Ｐゴシック" charset="-128"/>
                <a:cs typeface="+mn-cs"/>
              </a:rPr>
              <a:t>RT 2012</a:t>
            </a:r>
          </a:p>
        </p:txBody>
      </p:sp>
      <p:sp>
        <p:nvSpPr>
          <p:cNvPr id="98" name="Rectangle 97"/>
          <p:cNvSpPr/>
          <p:nvPr/>
        </p:nvSpPr>
        <p:spPr>
          <a:xfrm>
            <a:off x="2000232" y="2786058"/>
            <a:ext cx="4429156" cy="1323439"/>
          </a:xfrm>
          <a:prstGeom prst="rect">
            <a:avLst/>
          </a:prstGeom>
          <a:noFill/>
        </p:spPr>
        <p:txBody>
          <a:bodyPr>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fontAlgn="auto">
              <a:spcBef>
                <a:spcPts val="0"/>
              </a:spcBef>
              <a:spcAft>
                <a:spcPts val="0"/>
              </a:spcAft>
              <a:defRPr/>
            </a:pPr>
            <a:r>
              <a:rPr lang="fr-FR" sz="8000" b="1" dirty="0">
                <a:ln/>
                <a:solidFill>
                  <a:schemeClr val="accent3"/>
                </a:solidFill>
                <a:latin typeface="+mn-lt"/>
                <a:ea typeface="ＭＳ Ｐゴシック" charset="-128"/>
                <a:cs typeface="+mn-cs"/>
              </a:rPr>
              <a:t>RT 2005</a:t>
            </a:r>
          </a:p>
        </p:txBody>
      </p:sp>
      <p:sp>
        <p:nvSpPr>
          <p:cNvPr id="27654" name="ZoneTexte 22"/>
          <p:cNvSpPr txBox="1">
            <a:spLocks noChangeArrowheads="1"/>
          </p:cNvSpPr>
          <p:nvPr/>
        </p:nvSpPr>
        <p:spPr bwMode="auto">
          <a:xfrm>
            <a:off x="0" y="2714625"/>
            <a:ext cx="1357313" cy="430213"/>
          </a:xfrm>
          <a:prstGeom prst="rect">
            <a:avLst/>
          </a:prstGeom>
          <a:noFill/>
          <a:ln w="9525">
            <a:noFill/>
            <a:miter lim="800000"/>
            <a:headEnd/>
            <a:tailEnd/>
          </a:ln>
        </p:spPr>
        <p:txBody>
          <a:bodyPr>
            <a:spAutoFit/>
          </a:bodyPr>
          <a:lstStyle/>
          <a:p>
            <a:pPr algn="ctr"/>
            <a:r>
              <a:rPr lang="fr-FR" sz="1100">
                <a:latin typeface="Calibri" pitchFamily="34" charset="0"/>
              </a:rPr>
              <a:t>Bio Bric 37,5</a:t>
            </a:r>
          </a:p>
          <a:p>
            <a:pPr algn="ctr"/>
            <a:r>
              <a:rPr lang="fr-FR" sz="1100">
                <a:latin typeface="Calibri" pitchFamily="34" charset="0"/>
              </a:rPr>
              <a:t>Therm R37</a:t>
            </a:r>
          </a:p>
        </p:txBody>
      </p:sp>
      <p:sp>
        <p:nvSpPr>
          <p:cNvPr id="27655" name="ZoneTexte 23"/>
          <p:cNvSpPr txBox="1">
            <a:spLocks noChangeArrowheads="1"/>
          </p:cNvSpPr>
          <p:nvPr/>
        </p:nvSpPr>
        <p:spPr bwMode="auto">
          <a:xfrm>
            <a:off x="0" y="4572000"/>
            <a:ext cx="1357313" cy="430213"/>
          </a:xfrm>
          <a:prstGeom prst="rect">
            <a:avLst/>
          </a:prstGeom>
          <a:noFill/>
          <a:ln w="9525">
            <a:noFill/>
            <a:miter lim="800000"/>
            <a:headEnd/>
            <a:tailEnd/>
          </a:ln>
        </p:spPr>
        <p:txBody>
          <a:bodyPr>
            <a:spAutoFit/>
          </a:bodyPr>
          <a:lstStyle/>
          <a:p>
            <a:pPr algn="ctr"/>
            <a:r>
              <a:rPr lang="fr-FR" sz="1100">
                <a:latin typeface="Calibri" pitchFamily="34" charset="0"/>
              </a:rPr>
              <a:t>Therm R 50</a:t>
            </a:r>
          </a:p>
          <a:p>
            <a:pPr algn="ctr"/>
            <a:r>
              <a:rPr lang="fr-FR" sz="1100">
                <a:latin typeface="Calibri" pitchFamily="34" charset="0"/>
              </a:rPr>
              <a:t>Therm PR 42</a:t>
            </a:r>
          </a:p>
        </p:txBody>
      </p:sp>
      <p:sp>
        <p:nvSpPr>
          <p:cNvPr id="14" name="Rectangle 13"/>
          <p:cNvSpPr/>
          <p:nvPr/>
        </p:nvSpPr>
        <p:spPr>
          <a:xfrm>
            <a:off x="1143000" y="877888"/>
            <a:ext cx="503238" cy="757237"/>
          </a:xfrm>
          <a:prstGeom prst="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5" name="Rectangle 14"/>
          <p:cNvSpPr/>
          <p:nvPr/>
        </p:nvSpPr>
        <p:spPr>
          <a:xfrm>
            <a:off x="1820863" y="877888"/>
            <a:ext cx="36512" cy="15716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6" name="Rectangle 15"/>
          <p:cNvSpPr/>
          <p:nvPr/>
        </p:nvSpPr>
        <p:spPr>
          <a:xfrm>
            <a:off x="2106613" y="877888"/>
            <a:ext cx="36512" cy="15716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7" name="Rectangle 16"/>
          <p:cNvSpPr/>
          <p:nvPr/>
        </p:nvSpPr>
        <p:spPr>
          <a:xfrm>
            <a:off x="1143000" y="1693863"/>
            <a:ext cx="503238" cy="755650"/>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8" name="Plus 17"/>
          <p:cNvSpPr/>
          <p:nvPr/>
        </p:nvSpPr>
        <p:spPr>
          <a:xfrm>
            <a:off x="1928813" y="1576388"/>
            <a:ext cx="214312" cy="174625"/>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9" name="Plus 18"/>
          <p:cNvSpPr/>
          <p:nvPr/>
        </p:nvSpPr>
        <p:spPr>
          <a:xfrm>
            <a:off x="1643063" y="1576388"/>
            <a:ext cx="214312" cy="174625"/>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7662" name="ZoneTexte 19"/>
          <p:cNvSpPr txBox="1">
            <a:spLocks noChangeArrowheads="1"/>
          </p:cNvSpPr>
          <p:nvPr/>
        </p:nvSpPr>
        <p:spPr bwMode="auto">
          <a:xfrm>
            <a:off x="1143000" y="438150"/>
            <a:ext cx="1071563" cy="368300"/>
          </a:xfrm>
          <a:prstGeom prst="rect">
            <a:avLst/>
          </a:prstGeom>
          <a:noFill/>
          <a:ln w="9525">
            <a:noFill/>
            <a:miter lim="800000"/>
            <a:headEnd/>
            <a:tailEnd/>
          </a:ln>
        </p:spPr>
        <p:txBody>
          <a:bodyPr>
            <a:spAutoFit/>
          </a:bodyPr>
          <a:lstStyle/>
          <a:p>
            <a:r>
              <a:rPr lang="fr-FR" b="1">
                <a:solidFill>
                  <a:schemeClr val="bg1"/>
                </a:solidFill>
                <a:latin typeface="Calibri" pitchFamily="34" charset="0"/>
              </a:rPr>
              <a:t>10</a:t>
            </a:r>
            <a:r>
              <a:rPr lang="fr-FR" b="1">
                <a:latin typeface="Calibri" pitchFamily="34" charset="0"/>
              </a:rPr>
              <a:t> + </a:t>
            </a:r>
            <a:r>
              <a:rPr lang="fr-FR" b="1">
                <a:solidFill>
                  <a:srgbClr val="FFC000"/>
                </a:solidFill>
                <a:latin typeface="Calibri" pitchFamily="34" charset="0"/>
              </a:rPr>
              <a:t>20</a:t>
            </a:r>
          </a:p>
        </p:txBody>
      </p:sp>
      <p:sp>
        <p:nvSpPr>
          <p:cNvPr id="27663" name="ZoneTexte 24"/>
          <p:cNvSpPr txBox="1">
            <a:spLocks noChangeArrowheads="1"/>
          </p:cNvSpPr>
          <p:nvPr/>
        </p:nvSpPr>
        <p:spPr bwMode="auto">
          <a:xfrm>
            <a:off x="1000125" y="2714625"/>
            <a:ext cx="1357313" cy="430213"/>
          </a:xfrm>
          <a:prstGeom prst="rect">
            <a:avLst/>
          </a:prstGeom>
          <a:noFill/>
          <a:ln w="9525">
            <a:noFill/>
            <a:miter lim="800000"/>
            <a:headEnd/>
            <a:tailEnd/>
          </a:ln>
        </p:spPr>
        <p:txBody>
          <a:bodyPr>
            <a:spAutoFit/>
          </a:bodyPr>
          <a:lstStyle/>
          <a:p>
            <a:pPr algn="ctr"/>
            <a:r>
              <a:rPr lang="fr-FR" sz="1100">
                <a:latin typeface="Calibri" pitchFamily="34" charset="0"/>
              </a:rPr>
              <a:t>Bio Bric 30</a:t>
            </a:r>
          </a:p>
          <a:p>
            <a:pPr algn="ctr"/>
            <a:r>
              <a:rPr lang="fr-FR" sz="1100">
                <a:latin typeface="Calibri" pitchFamily="34" charset="0"/>
              </a:rPr>
              <a:t>Therm R 30</a:t>
            </a:r>
          </a:p>
        </p:txBody>
      </p:sp>
      <p:grpSp>
        <p:nvGrpSpPr>
          <p:cNvPr id="27664" name="Groupe 60"/>
          <p:cNvGrpSpPr>
            <a:grpSpLocks/>
          </p:cNvGrpSpPr>
          <p:nvPr/>
        </p:nvGrpSpPr>
        <p:grpSpPr bwMode="auto">
          <a:xfrm>
            <a:off x="2497138" y="857250"/>
            <a:ext cx="931862" cy="1571625"/>
            <a:chOff x="5640198" y="857232"/>
            <a:chExt cx="932066" cy="1928826"/>
          </a:xfrm>
        </p:grpSpPr>
        <p:sp>
          <p:nvSpPr>
            <p:cNvPr id="28" name="Rectangle 27"/>
            <p:cNvSpPr/>
            <p:nvPr/>
          </p:nvSpPr>
          <p:spPr>
            <a:xfrm>
              <a:off x="5640198" y="857232"/>
              <a:ext cx="431895" cy="929344"/>
            </a:xfrm>
            <a:prstGeom prst="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9" name="Rectangle 28"/>
            <p:cNvSpPr/>
            <p:nvPr/>
          </p:nvSpPr>
          <p:spPr>
            <a:xfrm>
              <a:off x="6249931" y="857232"/>
              <a:ext cx="71453" cy="192882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30" name="Rectangle 29"/>
            <p:cNvSpPr/>
            <p:nvPr/>
          </p:nvSpPr>
          <p:spPr>
            <a:xfrm>
              <a:off x="6535744" y="857232"/>
              <a:ext cx="36520" cy="19288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31" name="Rectangle 30"/>
            <p:cNvSpPr/>
            <p:nvPr/>
          </p:nvSpPr>
          <p:spPr>
            <a:xfrm>
              <a:off x="5640198" y="1856715"/>
              <a:ext cx="431895" cy="929343"/>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32" name="Plus 31"/>
            <p:cNvSpPr/>
            <p:nvPr/>
          </p:nvSpPr>
          <p:spPr>
            <a:xfrm>
              <a:off x="6357905" y="1714488"/>
              <a:ext cx="214359" cy="214314"/>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33" name="Plus 32"/>
            <p:cNvSpPr/>
            <p:nvPr/>
          </p:nvSpPr>
          <p:spPr>
            <a:xfrm>
              <a:off x="6072093" y="1714488"/>
              <a:ext cx="214359" cy="214314"/>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sp>
        <p:nvSpPr>
          <p:cNvPr id="27665" name="ZoneTexte 33"/>
          <p:cNvSpPr txBox="1">
            <a:spLocks noChangeArrowheads="1"/>
          </p:cNvSpPr>
          <p:nvPr/>
        </p:nvSpPr>
        <p:spPr bwMode="auto">
          <a:xfrm>
            <a:off x="2571750" y="415925"/>
            <a:ext cx="1071563" cy="369888"/>
          </a:xfrm>
          <a:prstGeom prst="rect">
            <a:avLst/>
          </a:prstGeom>
          <a:noFill/>
          <a:ln w="9525">
            <a:noFill/>
            <a:miter lim="800000"/>
            <a:headEnd/>
            <a:tailEnd/>
          </a:ln>
        </p:spPr>
        <p:txBody>
          <a:bodyPr>
            <a:spAutoFit/>
          </a:bodyPr>
          <a:lstStyle/>
          <a:p>
            <a:r>
              <a:rPr lang="fr-FR" b="1">
                <a:solidFill>
                  <a:schemeClr val="bg1"/>
                </a:solidFill>
                <a:latin typeface="Calibri" pitchFamily="34" charset="0"/>
              </a:rPr>
              <a:t>10</a:t>
            </a:r>
            <a:r>
              <a:rPr lang="fr-FR" b="1">
                <a:latin typeface="Calibri" pitchFamily="34" charset="0"/>
              </a:rPr>
              <a:t> + </a:t>
            </a:r>
            <a:r>
              <a:rPr lang="fr-FR" b="1">
                <a:solidFill>
                  <a:srgbClr val="FFC000"/>
                </a:solidFill>
                <a:latin typeface="Calibri" pitchFamily="34" charset="0"/>
              </a:rPr>
              <a:t>40</a:t>
            </a:r>
          </a:p>
        </p:txBody>
      </p:sp>
      <p:grpSp>
        <p:nvGrpSpPr>
          <p:cNvPr id="27666" name="Groupe 59"/>
          <p:cNvGrpSpPr>
            <a:grpSpLocks/>
          </p:cNvGrpSpPr>
          <p:nvPr/>
        </p:nvGrpSpPr>
        <p:grpSpPr bwMode="auto">
          <a:xfrm>
            <a:off x="3857625" y="857250"/>
            <a:ext cx="860425" cy="1571625"/>
            <a:chOff x="4569190" y="857232"/>
            <a:chExt cx="860066" cy="1928826"/>
          </a:xfrm>
        </p:grpSpPr>
        <p:sp>
          <p:nvSpPr>
            <p:cNvPr id="39" name="Rectangle 38"/>
            <p:cNvSpPr/>
            <p:nvPr/>
          </p:nvSpPr>
          <p:spPr>
            <a:xfrm>
              <a:off x="5107128" y="857232"/>
              <a:ext cx="71407" cy="192882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40" name="Rectangle 39"/>
            <p:cNvSpPr/>
            <p:nvPr/>
          </p:nvSpPr>
          <p:spPr>
            <a:xfrm>
              <a:off x="5392759" y="857232"/>
              <a:ext cx="36497" cy="19288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41" name="Plus 40"/>
            <p:cNvSpPr/>
            <p:nvPr/>
          </p:nvSpPr>
          <p:spPr>
            <a:xfrm>
              <a:off x="5215033" y="1714488"/>
              <a:ext cx="214223" cy="214314"/>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42" name="Plus 41"/>
            <p:cNvSpPr/>
            <p:nvPr/>
          </p:nvSpPr>
          <p:spPr>
            <a:xfrm>
              <a:off x="4929403" y="1714488"/>
              <a:ext cx="214223" cy="214314"/>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43" name="Rectangle 42"/>
            <p:cNvSpPr/>
            <p:nvPr/>
          </p:nvSpPr>
          <p:spPr>
            <a:xfrm>
              <a:off x="4569190" y="857232"/>
              <a:ext cx="360213" cy="929344"/>
            </a:xfrm>
            <a:prstGeom prst="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44" name="Rectangle 43"/>
            <p:cNvSpPr/>
            <p:nvPr/>
          </p:nvSpPr>
          <p:spPr>
            <a:xfrm>
              <a:off x="4569190" y="1856715"/>
              <a:ext cx="360213" cy="929343"/>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sp>
        <p:nvSpPr>
          <p:cNvPr id="27667" name="ZoneTexte 44"/>
          <p:cNvSpPr txBox="1">
            <a:spLocks noChangeArrowheads="1"/>
          </p:cNvSpPr>
          <p:nvPr/>
        </p:nvSpPr>
        <p:spPr bwMode="auto">
          <a:xfrm>
            <a:off x="3857625" y="415925"/>
            <a:ext cx="1071563" cy="369888"/>
          </a:xfrm>
          <a:prstGeom prst="rect">
            <a:avLst/>
          </a:prstGeom>
          <a:noFill/>
          <a:ln w="9525">
            <a:noFill/>
            <a:miter lim="800000"/>
            <a:headEnd/>
            <a:tailEnd/>
          </a:ln>
        </p:spPr>
        <p:txBody>
          <a:bodyPr>
            <a:spAutoFit/>
          </a:bodyPr>
          <a:lstStyle/>
          <a:p>
            <a:r>
              <a:rPr lang="fr-FR" b="1">
                <a:solidFill>
                  <a:schemeClr val="bg1"/>
                </a:solidFill>
                <a:latin typeface="Calibri" pitchFamily="34" charset="0"/>
              </a:rPr>
              <a:t>10</a:t>
            </a:r>
            <a:r>
              <a:rPr lang="fr-FR" b="1">
                <a:latin typeface="Calibri" pitchFamily="34" charset="0"/>
              </a:rPr>
              <a:t> + </a:t>
            </a:r>
            <a:r>
              <a:rPr lang="fr-FR" b="1">
                <a:solidFill>
                  <a:srgbClr val="FFC000"/>
                </a:solidFill>
                <a:latin typeface="Calibri" pitchFamily="34" charset="0"/>
              </a:rPr>
              <a:t>60</a:t>
            </a:r>
          </a:p>
        </p:txBody>
      </p:sp>
      <p:sp>
        <p:nvSpPr>
          <p:cNvPr id="27668" name="ZoneTexte 46"/>
          <p:cNvSpPr txBox="1">
            <a:spLocks noChangeArrowheads="1"/>
          </p:cNvSpPr>
          <p:nvPr/>
        </p:nvSpPr>
        <p:spPr bwMode="auto">
          <a:xfrm>
            <a:off x="3486150" y="2714625"/>
            <a:ext cx="1357313" cy="938213"/>
          </a:xfrm>
          <a:prstGeom prst="rect">
            <a:avLst/>
          </a:prstGeom>
          <a:noFill/>
          <a:ln w="9525">
            <a:noFill/>
            <a:miter lim="800000"/>
            <a:headEnd/>
            <a:tailEnd/>
          </a:ln>
        </p:spPr>
        <p:txBody>
          <a:bodyPr>
            <a:spAutoFit/>
          </a:bodyPr>
          <a:lstStyle/>
          <a:p>
            <a:pPr algn="ctr"/>
            <a:r>
              <a:rPr lang="fr-FR" sz="1100">
                <a:latin typeface="Calibri" pitchFamily="34" charset="0"/>
              </a:rPr>
              <a:t>EasyTherm </a:t>
            </a:r>
          </a:p>
          <a:p>
            <a:pPr algn="ctr"/>
            <a:r>
              <a:rPr lang="fr-FR" sz="1100">
                <a:latin typeface="Calibri" pitchFamily="34" charset="0"/>
              </a:rPr>
              <a:t>Calibric TH</a:t>
            </a:r>
          </a:p>
          <a:p>
            <a:pPr algn="ctr"/>
            <a:r>
              <a:rPr lang="fr-FR" sz="1100">
                <a:latin typeface="Calibri" pitchFamily="34" charset="0"/>
              </a:rPr>
              <a:t>Thermo G7 HPE</a:t>
            </a:r>
          </a:p>
          <a:p>
            <a:pPr algn="ctr"/>
            <a:r>
              <a:rPr lang="fr-FR" sz="1100">
                <a:latin typeface="Calibri" pitchFamily="34" charset="0"/>
              </a:rPr>
              <a:t>Therm GF R20 th+</a:t>
            </a:r>
          </a:p>
          <a:p>
            <a:pPr algn="ctr"/>
            <a:r>
              <a:rPr lang="fr-FR" sz="1100">
                <a:latin typeface="Calibri" pitchFamily="34" charset="0"/>
              </a:rPr>
              <a:t>BGV Thermo+</a:t>
            </a:r>
          </a:p>
        </p:txBody>
      </p:sp>
      <p:sp>
        <p:nvSpPr>
          <p:cNvPr id="27669" name="ZoneTexte 47"/>
          <p:cNvSpPr txBox="1">
            <a:spLocks noChangeArrowheads="1"/>
          </p:cNvSpPr>
          <p:nvPr/>
        </p:nvSpPr>
        <p:spPr bwMode="auto">
          <a:xfrm>
            <a:off x="3486150" y="4572000"/>
            <a:ext cx="1357313" cy="261938"/>
          </a:xfrm>
          <a:prstGeom prst="rect">
            <a:avLst/>
          </a:prstGeom>
          <a:noFill/>
          <a:ln w="9525">
            <a:noFill/>
            <a:miter lim="800000"/>
            <a:headEnd/>
            <a:tailEnd/>
          </a:ln>
        </p:spPr>
        <p:txBody>
          <a:bodyPr>
            <a:spAutoFit/>
          </a:bodyPr>
          <a:lstStyle/>
          <a:p>
            <a:pPr algn="ctr"/>
            <a:endParaRPr lang="fr-FR" sz="1100">
              <a:latin typeface="Calibri" pitchFamily="34" charset="0"/>
            </a:endParaRPr>
          </a:p>
        </p:txBody>
      </p:sp>
      <p:grpSp>
        <p:nvGrpSpPr>
          <p:cNvPr id="27670" name="Groupe 58"/>
          <p:cNvGrpSpPr>
            <a:grpSpLocks/>
          </p:cNvGrpSpPr>
          <p:nvPr/>
        </p:nvGrpSpPr>
        <p:grpSpPr bwMode="auto">
          <a:xfrm>
            <a:off x="5072063" y="857250"/>
            <a:ext cx="860425" cy="1571625"/>
            <a:chOff x="3283306" y="857232"/>
            <a:chExt cx="860066" cy="1928826"/>
          </a:xfrm>
        </p:grpSpPr>
        <p:sp>
          <p:nvSpPr>
            <p:cNvPr id="50" name="Rectangle 49"/>
            <p:cNvSpPr/>
            <p:nvPr/>
          </p:nvSpPr>
          <p:spPr>
            <a:xfrm>
              <a:off x="3821243" y="857232"/>
              <a:ext cx="144403" cy="192882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51" name="Rectangle 50"/>
            <p:cNvSpPr/>
            <p:nvPr/>
          </p:nvSpPr>
          <p:spPr>
            <a:xfrm>
              <a:off x="4106874" y="857232"/>
              <a:ext cx="36498" cy="19288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52" name="Plus 51"/>
            <p:cNvSpPr/>
            <p:nvPr/>
          </p:nvSpPr>
          <p:spPr>
            <a:xfrm>
              <a:off x="3929148" y="1714488"/>
              <a:ext cx="214224" cy="214314"/>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53" name="Plus 52"/>
            <p:cNvSpPr/>
            <p:nvPr/>
          </p:nvSpPr>
          <p:spPr>
            <a:xfrm>
              <a:off x="3643518" y="1714488"/>
              <a:ext cx="214224" cy="214314"/>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54" name="Rectangle 53"/>
            <p:cNvSpPr/>
            <p:nvPr/>
          </p:nvSpPr>
          <p:spPr>
            <a:xfrm>
              <a:off x="3283306" y="857232"/>
              <a:ext cx="360212" cy="929344"/>
            </a:xfrm>
            <a:prstGeom prst="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55" name="Rectangle 54"/>
            <p:cNvSpPr/>
            <p:nvPr/>
          </p:nvSpPr>
          <p:spPr>
            <a:xfrm>
              <a:off x="3283306" y="1856715"/>
              <a:ext cx="360212" cy="929343"/>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sp>
        <p:nvSpPr>
          <p:cNvPr id="27671" name="ZoneTexte 55"/>
          <p:cNvSpPr txBox="1">
            <a:spLocks noChangeArrowheads="1"/>
          </p:cNvSpPr>
          <p:nvPr/>
        </p:nvSpPr>
        <p:spPr bwMode="auto">
          <a:xfrm>
            <a:off x="5143500" y="415925"/>
            <a:ext cx="1071563" cy="369888"/>
          </a:xfrm>
          <a:prstGeom prst="rect">
            <a:avLst/>
          </a:prstGeom>
          <a:noFill/>
          <a:ln w="9525">
            <a:noFill/>
            <a:miter lim="800000"/>
            <a:headEnd/>
            <a:tailEnd/>
          </a:ln>
        </p:spPr>
        <p:txBody>
          <a:bodyPr>
            <a:spAutoFit/>
          </a:bodyPr>
          <a:lstStyle/>
          <a:p>
            <a:r>
              <a:rPr lang="fr-FR" b="1">
                <a:solidFill>
                  <a:schemeClr val="bg1"/>
                </a:solidFill>
                <a:latin typeface="Calibri" pitchFamily="34" charset="0"/>
              </a:rPr>
              <a:t>10</a:t>
            </a:r>
            <a:r>
              <a:rPr lang="fr-FR" b="1">
                <a:latin typeface="Calibri" pitchFamily="34" charset="0"/>
              </a:rPr>
              <a:t> + </a:t>
            </a:r>
            <a:r>
              <a:rPr lang="fr-FR" b="1">
                <a:solidFill>
                  <a:srgbClr val="FFC000"/>
                </a:solidFill>
                <a:latin typeface="Calibri" pitchFamily="34" charset="0"/>
              </a:rPr>
              <a:t>80</a:t>
            </a:r>
          </a:p>
        </p:txBody>
      </p:sp>
      <p:sp>
        <p:nvSpPr>
          <p:cNvPr id="27672" name="ZoneTexte 57"/>
          <p:cNvSpPr txBox="1">
            <a:spLocks noChangeArrowheads="1"/>
          </p:cNvSpPr>
          <p:nvPr/>
        </p:nvSpPr>
        <p:spPr bwMode="auto">
          <a:xfrm>
            <a:off x="4843463" y="2714625"/>
            <a:ext cx="1357312" cy="1277938"/>
          </a:xfrm>
          <a:prstGeom prst="rect">
            <a:avLst/>
          </a:prstGeom>
          <a:noFill/>
          <a:ln w="9525">
            <a:noFill/>
            <a:miter lim="800000"/>
            <a:headEnd/>
            <a:tailEnd/>
          </a:ln>
        </p:spPr>
        <p:txBody>
          <a:bodyPr>
            <a:spAutoFit/>
          </a:bodyPr>
          <a:lstStyle/>
          <a:p>
            <a:pPr algn="ctr"/>
            <a:r>
              <a:rPr lang="fr-FR" sz="1100">
                <a:latin typeface="Calibri" pitchFamily="34" charset="0"/>
              </a:rPr>
              <a:t>BGV Primo</a:t>
            </a:r>
          </a:p>
          <a:p>
            <a:pPr algn="ctr"/>
            <a:r>
              <a:rPr lang="fr-FR" sz="1100">
                <a:latin typeface="Calibri" pitchFamily="34" charset="0"/>
              </a:rPr>
              <a:t>BGV Thermo</a:t>
            </a:r>
          </a:p>
          <a:p>
            <a:pPr algn="ctr"/>
            <a:r>
              <a:rPr lang="fr-FR" sz="1100">
                <a:latin typeface="Calibri" pitchFamily="34" charset="0"/>
              </a:rPr>
              <a:t>Therm GF R F</a:t>
            </a:r>
          </a:p>
          <a:p>
            <a:pPr algn="ctr"/>
            <a:r>
              <a:rPr lang="fr-FR" sz="1100">
                <a:latin typeface="Calibri" pitchFamily="34" charset="0"/>
              </a:rPr>
              <a:t>Calibric TH</a:t>
            </a:r>
          </a:p>
          <a:p>
            <a:pPr algn="ctr"/>
            <a:r>
              <a:rPr lang="fr-FR" sz="1100">
                <a:latin typeface="Calibri" pitchFamily="34" charset="0"/>
              </a:rPr>
              <a:t>Thermo G7 HPE</a:t>
            </a:r>
          </a:p>
          <a:p>
            <a:pPr algn="ctr"/>
            <a:r>
              <a:rPr lang="fr-FR" sz="1100">
                <a:latin typeface="Calibri" pitchFamily="34" charset="0"/>
              </a:rPr>
              <a:t>Therm R25</a:t>
            </a:r>
          </a:p>
          <a:p>
            <a:pPr algn="ctr"/>
            <a:r>
              <a:rPr lang="fr-FR" sz="1100">
                <a:latin typeface="Calibri" pitchFamily="34" charset="0"/>
              </a:rPr>
              <a:t>Opribric PV3+</a:t>
            </a:r>
          </a:p>
        </p:txBody>
      </p:sp>
      <p:sp>
        <p:nvSpPr>
          <p:cNvPr id="27673" name="ZoneTexte 58"/>
          <p:cNvSpPr txBox="1">
            <a:spLocks noChangeArrowheads="1"/>
          </p:cNvSpPr>
          <p:nvPr/>
        </p:nvSpPr>
        <p:spPr bwMode="auto">
          <a:xfrm>
            <a:off x="4843463" y="4572000"/>
            <a:ext cx="1357312" cy="600075"/>
          </a:xfrm>
          <a:prstGeom prst="rect">
            <a:avLst/>
          </a:prstGeom>
          <a:noFill/>
          <a:ln w="9525">
            <a:noFill/>
            <a:miter lim="800000"/>
            <a:headEnd/>
            <a:tailEnd/>
          </a:ln>
        </p:spPr>
        <p:txBody>
          <a:bodyPr>
            <a:spAutoFit/>
          </a:bodyPr>
          <a:lstStyle/>
          <a:p>
            <a:pPr algn="ctr"/>
            <a:r>
              <a:rPr lang="fr-FR" sz="1100">
                <a:latin typeface="Calibri" pitchFamily="34" charset="0"/>
              </a:rPr>
              <a:t>EasyTherm </a:t>
            </a:r>
          </a:p>
          <a:p>
            <a:pPr algn="ctr"/>
            <a:r>
              <a:rPr lang="fr-FR" sz="1100">
                <a:latin typeface="Calibri" pitchFamily="34" charset="0"/>
              </a:rPr>
              <a:t>Therm GF R20 th+</a:t>
            </a:r>
          </a:p>
          <a:p>
            <a:pPr algn="ctr"/>
            <a:r>
              <a:rPr lang="fr-FR" sz="1100">
                <a:latin typeface="Calibri" pitchFamily="34" charset="0"/>
              </a:rPr>
              <a:t>BGV Thermo +</a:t>
            </a:r>
          </a:p>
        </p:txBody>
      </p:sp>
      <p:grpSp>
        <p:nvGrpSpPr>
          <p:cNvPr id="27674" name="Groupe 57"/>
          <p:cNvGrpSpPr>
            <a:grpSpLocks/>
          </p:cNvGrpSpPr>
          <p:nvPr/>
        </p:nvGrpSpPr>
        <p:grpSpPr bwMode="auto">
          <a:xfrm>
            <a:off x="6429375" y="857250"/>
            <a:ext cx="857250" cy="1571625"/>
            <a:chOff x="2000232" y="857232"/>
            <a:chExt cx="857256" cy="1928826"/>
          </a:xfrm>
        </p:grpSpPr>
        <p:sp>
          <p:nvSpPr>
            <p:cNvPr id="61" name="Rectangle 60"/>
            <p:cNvSpPr/>
            <p:nvPr/>
          </p:nvSpPr>
          <p:spPr>
            <a:xfrm>
              <a:off x="2000232" y="857232"/>
              <a:ext cx="360366" cy="929344"/>
            </a:xfrm>
            <a:prstGeom prst="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64" name="Rectangle 63"/>
            <p:cNvSpPr/>
            <p:nvPr/>
          </p:nvSpPr>
          <p:spPr>
            <a:xfrm>
              <a:off x="2535224" y="857232"/>
              <a:ext cx="179388" cy="192882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65" name="Rectangle 64"/>
            <p:cNvSpPr/>
            <p:nvPr/>
          </p:nvSpPr>
          <p:spPr>
            <a:xfrm>
              <a:off x="2820976" y="857232"/>
              <a:ext cx="36512" cy="19288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69" name="Rectangle 68"/>
            <p:cNvSpPr/>
            <p:nvPr/>
          </p:nvSpPr>
          <p:spPr>
            <a:xfrm>
              <a:off x="2000232" y="1856715"/>
              <a:ext cx="360366" cy="929343"/>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70" name="Plus 69"/>
            <p:cNvSpPr/>
            <p:nvPr/>
          </p:nvSpPr>
          <p:spPr>
            <a:xfrm>
              <a:off x="2643175" y="1714488"/>
              <a:ext cx="214313" cy="214314"/>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71" name="Plus 70"/>
            <p:cNvSpPr/>
            <p:nvPr/>
          </p:nvSpPr>
          <p:spPr>
            <a:xfrm>
              <a:off x="2357423" y="1714488"/>
              <a:ext cx="214313" cy="214314"/>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sp>
        <p:nvSpPr>
          <p:cNvPr id="27675" name="ZoneTexte 71"/>
          <p:cNvSpPr txBox="1">
            <a:spLocks noChangeArrowheads="1"/>
          </p:cNvSpPr>
          <p:nvPr/>
        </p:nvSpPr>
        <p:spPr bwMode="auto">
          <a:xfrm>
            <a:off x="6429375" y="415925"/>
            <a:ext cx="1071563" cy="369888"/>
          </a:xfrm>
          <a:prstGeom prst="rect">
            <a:avLst/>
          </a:prstGeom>
          <a:noFill/>
          <a:ln w="9525">
            <a:noFill/>
            <a:miter lim="800000"/>
            <a:headEnd/>
            <a:tailEnd/>
          </a:ln>
        </p:spPr>
        <p:txBody>
          <a:bodyPr>
            <a:spAutoFit/>
          </a:bodyPr>
          <a:lstStyle/>
          <a:p>
            <a:r>
              <a:rPr lang="fr-FR" b="1">
                <a:solidFill>
                  <a:schemeClr val="bg1"/>
                </a:solidFill>
                <a:latin typeface="Calibri" pitchFamily="34" charset="0"/>
              </a:rPr>
              <a:t>10</a:t>
            </a:r>
            <a:r>
              <a:rPr lang="fr-FR" b="1">
                <a:latin typeface="Calibri" pitchFamily="34" charset="0"/>
              </a:rPr>
              <a:t> + </a:t>
            </a:r>
            <a:r>
              <a:rPr lang="fr-FR" b="1">
                <a:solidFill>
                  <a:srgbClr val="FFC000"/>
                </a:solidFill>
                <a:latin typeface="Calibri" pitchFamily="34" charset="0"/>
              </a:rPr>
              <a:t>100</a:t>
            </a:r>
          </a:p>
        </p:txBody>
      </p:sp>
      <p:sp>
        <p:nvSpPr>
          <p:cNvPr id="27676" name="ZoneTexte 73"/>
          <p:cNvSpPr txBox="1">
            <a:spLocks noChangeArrowheads="1"/>
          </p:cNvSpPr>
          <p:nvPr/>
        </p:nvSpPr>
        <p:spPr bwMode="auto">
          <a:xfrm>
            <a:off x="6143625" y="2714625"/>
            <a:ext cx="1357313" cy="430213"/>
          </a:xfrm>
          <a:prstGeom prst="rect">
            <a:avLst/>
          </a:prstGeom>
          <a:noFill/>
          <a:ln w="9525">
            <a:noFill/>
            <a:miter lim="800000"/>
            <a:headEnd/>
            <a:tailEnd/>
          </a:ln>
        </p:spPr>
        <p:txBody>
          <a:bodyPr>
            <a:spAutoFit/>
          </a:bodyPr>
          <a:lstStyle/>
          <a:p>
            <a:pPr algn="ctr"/>
            <a:r>
              <a:rPr lang="fr-FR" sz="1100">
                <a:latin typeface="Calibri" pitchFamily="34" charset="0"/>
              </a:rPr>
              <a:t>Bloc standard</a:t>
            </a:r>
          </a:p>
          <a:p>
            <a:pPr algn="ctr"/>
            <a:r>
              <a:rPr lang="fr-FR" sz="1100">
                <a:latin typeface="Calibri" pitchFamily="34" charset="0"/>
              </a:rPr>
              <a:t>Brique standard</a:t>
            </a:r>
          </a:p>
        </p:txBody>
      </p:sp>
      <p:sp>
        <p:nvSpPr>
          <p:cNvPr id="27677" name="ZoneTexte 74"/>
          <p:cNvSpPr txBox="1">
            <a:spLocks noChangeArrowheads="1"/>
          </p:cNvSpPr>
          <p:nvPr/>
        </p:nvSpPr>
        <p:spPr bwMode="auto">
          <a:xfrm>
            <a:off x="6000750" y="4598988"/>
            <a:ext cx="1357313" cy="1277937"/>
          </a:xfrm>
          <a:prstGeom prst="rect">
            <a:avLst/>
          </a:prstGeom>
          <a:noFill/>
          <a:ln w="9525">
            <a:noFill/>
            <a:miter lim="800000"/>
            <a:headEnd/>
            <a:tailEnd/>
          </a:ln>
        </p:spPr>
        <p:txBody>
          <a:bodyPr>
            <a:spAutoFit/>
          </a:bodyPr>
          <a:lstStyle/>
          <a:p>
            <a:pPr algn="ctr"/>
            <a:r>
              <a:rPr lang="fr-FR" sz="1100">
                <a:latin typeface="Calibri" pitchFamily="34" charset="0"/>
              </a:rPr>
              <a:t>BGV Primo</a:t>
            </a:r>
          </a:p>
          <a:p>
            <a:pPr algn="ctr"/>
            <a:r>
              <a:rPr lang="fr-FR" sz="1100">
                <a:latin typeface="Calibri" pitchFamily="34" charset="0"/>
              </a:rPr>
              <a:t>BGV Thermo</a:t>
            </a:r>
          </a:p>
          <a:p>
            <a:pPr algn="ctr"/>
            <a:r>
              <a:rPr lang="fr-FR" sz="1100">
                <a:latin typeface="Calibri" pitchFamily="34" charset="0"/>
              </a:rPr>
              <a:t>Therm GF R F</a:t>
            </a:r>
          </a:p>
          <a:p>
            <a:pPr algn="ctr"/>
            <a:r>
              <a:rPr lang="fr-FR" sz="1100">
                <a:latin typeface="Calibri" pitchFamily="34" charset="0"/>
              </a:rPr>
              <a:t>Calibric TH</a:t>
            </a:r>
          </a:p>
          <a:p>
            <a:pPr algn="ctr"/>
            <a:r>
              <a:rPr lang="fr-FR" sz="1100">
                <a:latin typeface="Calibri" pitchFamily="34" charset="0"/>
              </a:rPr>
              <a:t>Thermo G7 HPE</a:t>
            </a:r>
          </a:p>
          <a:p>
            <a:pPr algn="ctr"/>
            <a:r>
              <a:rPr lang="fr-FR" sz="1100">
                <a:latin typeface="Calibri" pitchFamily="34" charset="0"/>
              </a:rPr>
              <a:t>Therm R25</a:t>
            </a:r>
          </a:p>
          <a:p>
            <a:pPr algn="ctr"/>
            <a:r>
              <a:rPr lang="fr-FR" sz="1100">
                <a:latin typeface="Calibri" pitchFamily="34" charset="0"/>
              </a:rPr>
              <a:t>Opribric PV3+</a:t>
            </a:r>
          </a:p>
        </p:txBody>
      </p:sp>
      <p:grpSp>
        <p:nvGrpSpPr>
          <p:cNvPr id="27678" name="Groupe 56"/>
          <p:cNvGrpSpPr>
            <a:grpSpLocks/>
          </p:cNvGrpSpPr>
          <p:nvPr/>
        </p:nvGrpSpPr>
        <p:grpSpPr bwMode="auto">
          <a:xfrm>
            <a:off x="7715250" y="881063"/>
            <a:ext cx="1003300" cy="1571625"/>
            <a:chOff x="285720" y="857232"/>
            <a:chExt cx="1002942" cy="1928826"/>
          </a:xfrm>
        </p:grpSpPr>
        <p:sp>
          <p:nvSpPr>
            <p:cNvPr id="77" name="Rectangle 76"/>
            <p:cNvSpPr/>
            <p:nvPr/>
          </p:nvSpPr>
          <p:spPr>
            <a:xfrm>
              <a:off x="285720" y="857232"/>
              <a:ext cx="360234" cy="929343"/>
            </a:xfrm>
            <a:prstGeom prst="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78" name="Rectangle 77"/>
            <p:cNvSpPr/>
            <p:nvPr/>
          </p:nvSpPr>
          <p:spPr>
            <a:xfrm>
              <a:off x="858604" y="857232"/>
              <a:ext cx="215823" cy="192882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79" name="Rectangle 78"/>
            <p:cNvSpPr/>
            <p:nvPr/>
          </p:nvSpPr>
          <p:spPr>
            <a:xfrm>
              <a:off x="1252163" y="857232"/>
              <a:ext cx="36499" cy="19288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80" name="Rectangle 79"/>
            <p:cNvSpPr/>
            <p:nvPr/>
          </p:nvSpPr>
          <p:spPr>
            <a:xfrm>
              <a:off x="285720" y="1856714"/>
              <a:ext cx="360234" cy="929344"/>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81" name="Plus 80"/>
            <p:cNvSpPr/>
            <p:nvPr/>
          </p:nvSpPr>
          <p:spPr>
            <a:xfrm>
              <a:off x="1074426" y="1714488"/>
              <a:ext cx="214236" cy="214314"/>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82" name="Plus 81"/>
            <p:cNvSpPr/>
            <p:nvPr/>
          </p:nvSpPr>
          <p:spPr>
            <a:xfrm>
              <a:off x="645954" y="1714488"/>
              <a:ext cx="214236" cy="214314"/>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sp>
        <p:nvSpPr>
          <p:cNvPr id="27679" name="ZoneTexte 82"/>
          <p:cNvSpPr txBox="1">
            <a:spLocks noChangeArrowheads="1"/>
          </p:cNvSpPr>
          <p:nvPr/>
        </p:nvSpPr>
        <p:spPr bwMode="auto">
          <a:xfrm>
            <a:off x="7786688" y="428625"/>
            <a:ext cx="1071562" cy="369888"/>
          </a:xfrm>
          <a:prstGeom prst="rect">
            <a:avLst/>
          </a:prstGeom>
          <a:noFill/>
          <a:ln w="9525">
            <a:noFill/>
            <a:miter lim="800000"/>
            <a:headEnd/>
            <a:tailEnd/>
          </a:ln>
        </p:spPr>
        <p:txBody>
          <a:bodyPr>
            <a:spAutoFit/>
          </a:bodyPr>
          <a:lstStyle/>
          <a:p>
            <a:r>
              <a:rPr lang="fr-FR" b="1">
                <a:solidFill>
                  <a:schemeClr val="bg1"/>
                </a:solidFill>
                <a:latin typeface="Calibri" pitchFamily="34" charset="0"/>
              </a:rPr>
              <a:t>10</a:t>
            </a:r>
            <a:r>
              <a:rPr lang="fr-FR" b="1">
                <a:latin typeface="Calibri" pitchFamily="34" charset="0"/>
              </a:rPr>
              <a:t> + </a:t>
            </a:r>
            <a:r>
              <a:rPr lang="fr-FR" b="1">
                <a:solidFill>
                  <a:srgbClr val="FFC000"/>
                </a:solidFill>
                <a:latin typeface="Calibri" pitchFamily="34" charset="0"/>
              </a:rPr>
              <a:t>140</a:t>
            </a:r>
          </a:p>
        </p:txBody>
      </p:sp>
      <p:sp>
        <p:nvSpPr>
          <p:cNvPr id="27680" name="ZoneTexte 84"/>
          <p:cNvSpPr txBox="1">
            <a:spLocks noChangeArrowheads="1"/>
          </p:cNvSpPr>
          <p:nvPr/>
        </p:nvSpPr>
        <p:spPr bwMode="auto">
          <a:xfrm>
            <a:off x="7572375" y="4572000"/>
            <a:ext cx="1357313" cy="446088"/>
          </a:xfrm>
          <a:prstGeom prst="rect">
            <a:avLst/>
          </a:prstGeom>
          <a:noFill/>
          <a:ln w="9525">
            <a:noFill/>
            <a:miter lim="800000"/>
            <a:headEnd/>
            <a:tailEnd/>
          </a:ln>
        </p:spPr>
        <p:txBody>
          <a:bodyPr>
            <a:spAutoFit/>
          </a:bodyPr>
          <a:lstStyle/>
          <a:p>
            <a:pPr algn="ctr"/>
            <a:r>
              <a:rPr lang="fr-FR" sz="1100">
                <a:latin typeface="Calibri" pitchFamily="34" charset="0"/>
              </a:rPr>
              <a:t>Bloc standard</a:t>
            </a:r>
          </a:p>
          <a:p>
            <a:pPr algn="ctr"/>
            <a:r>
              <a:rPr lang="fr-FR" sz="1100">
                <a:latin typeface="Calibri" pitchFamily="34" charset="0"/>
              </a:rPr>
              <a:t>Brique standar</a:t>
            </a:r>
            <a:r>
              <a:rPr lang="fr-FR" sz="1200">
                <a:latin typeface="Calibri" pitchFamily="34" charset="0"/>
              </a:rPr>
              <a:t>d</a:t>
            </a:r>
            <a:endParaRPr lang="fr-FR" sz="1400">
              <a:latin typeface="Calibri" pitchFamily="34" charset="0"/>
            </a:endParaRPr>
          </a:p>
        </p:txBody>
      </p:sp>
      <p:sp>
        <p:nvSpPr>
          <p:cNvPr id="27681" name="ZoneTexte 85"/>
          <p:cNvSpPr txBox="1">
            <a:spLocks noChangeArrowheads="1"/>
          </p:cNvSpPr>
          <p:nvPr/>
        </p:nvSpPr>
        <p:spPr bwMode="auto">
          <a:xfrm>
            <a:off x="2357438" y="4572000"/>
            <a:ext cx="1357312" cy="769938"/>
          </a:xfrm>
          <a:prstGeom prst="rect">
            <a:avLst/>
          </a:prstGeom>
          <a:noFill/>
          <a:ln w="9525">
            <a:noFill/>
            <a:miter lim="800000"/>
            <a:headEnd/>
            <a:tailEnd/>
          </a:ln>
        </p:spPr>
        <p:txBody>
          <a:bodyPr>
            <a:spAutoFit/>
          </a:bodyPr>
          <a:lstStyle/>
          <a:p>
            <a:pPr algn="ctr"/>
            <a:r>
              <a:rPr lang="fr-FR" sz="1100">
                <a:latin typeface="Calibri" pitchFamily="34" charset="0"/>
              </a:rPr>
              <a:t>Calimur 30</a:t>
            </a:r>
          </a:p>
          <a:p>
            <a:pPr algn="ctr"/>
            <a:r>
              <a:rPr lang="fr-FR" sz="1100">
                <a:latin typeface="Calibri" pitchFamily="34" charset="0"/>
              </a:rPr>
              <a:t>Therm R37</a:t>
            </a:r>
          </a:p>
          <a:p>
            <a:pPr algn="ctr"/>
            <a:r>
              <a:rPr lang="fr-FR" sz="1100">
                <a:latin typeface="Calibri" pitchFamily="34" charset="0"/>
              </a:rPr>
              <a:t>Bio Bric 37,5</a:t>
            </a:r>
          </a:p>
          <a:p>
            <a:pPr algn="ctr"/>
            <a:r>
              <a:rPr lang="fr-FR" sz="1100">
                <a:latin typeface="Calibri" pitchFamily="34" charset="0"/>
              </a:rPr>
              <a:t>Therm R30</a:t>
            </a:r>
          </a:p>
        </p:txBody>
      </p:sp>
      <p:sp>
        <p:nvSpPr>
          <p:cNvPr id="88" name="Ellipse 87"/>
          <p:cNvSpPr/>
          <p:nvPr/>
        </p:nvSpPr>
        <p:spPr>
          <a:xfrm>
            <a:off x="3705225" y="2728913"/>
            <a:ext cx="928688" cy="214312"/>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92" name="Ellipse 91"/>
          <p:cNvSpPr/>
          <p:nvPr/>
        </p:nvSpPr>
        <p:spPr>
          <a:xfrm>
            <a:off x="5038725" y="4600575"/>
            <a:ext cx="928688" cy="214313"/>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00" name="ZoneTexte 99"/>
          <p:cNvSpPr txBox="1">
            <a:spLocks noChangeArrowheads="1"/>
          </p:cNvSpPr>
          <p:nvPr/>
        </p:nvSpPr>
        <p:spPr bwMode="auto">
          <a:xfrm>
            <a:off x="6286500" y="2428875"/>
            <a:ext cx="1285875" cy="369888"/>
          </a:xfrm>
          <a:prstGeom prst="rect">
            <a:avLst/>
          </a:prstGeom>
          <a:noFill/>
          <a:ln w="9525">
            <a:noFill/>
            <a:miter lim="800000"/>
            <a:headEnd/>
            <a:tailEnd/>
          </a:ln>
        </p:spPr>
        <p:txBody>
          <a:bodyPr>
            <a:spAutoFit/>
          </a:bodyPr>
          <a:lstStyle/>
          <a:p>
            <a:r>
              <a:rPr lang="fr-FR">
                <a:latin typeface="Calibri" pitchFamily="34" charset="0"/>
              </a:rPr>
              <a:t>310 mm</a:t>
            </a:r>
          </a:p>
        </p:txBody>
      </p:sp>
      <p:sp>
        <p:nvSpPr>
          <p:cNvPr id="101" name="ZoneTexte 100"/>
          <p:cNvSpPr txBox="1">
            <a:spLocks noChangeArrowheads="1"/>
          </p:cNvSpPr>
          <p:nvPr/>
        </p:nvSpPr>
        <p:spPr bwMode="auto">
          <a:xfrm>
            <a:off x="5143500" y="2428875"/>
            <a:ext cx="1285875" cy="369888"/>
          </a:xfrm>
          <a:prstGeom prst="rect">
            <a:avLst/>
          </a:prstGeom>
          <a:noFill/>
          <a:ln w="9525">
            <a:noFill/>
            <a:miter lim="800000"/>
            <a:headEnd/>
            <a:tailEnd/>
          </a:ln>
        </p:spPr>
        <p:txBody>
          <a:bodyPr>
            <a:spAutoFit/>
          </a:bodyPr>
          <a:lstStyle/>
          <a:p>
            <a:r>
              <a:rPr lang="fr-FR">
                <a:latin typeface="Calibri" pitchFamily="34" charset="0"/>
              </a:rPr>
              <a:t>290 mm</a:t>
            </a:r>
          </a:p>
        </p:txBody>
      </p:sp>
      <p:sp>
        <p:nvSpPr>
          <p:cNvPr id="102" name="ZoneTexte 101"/>
          <p:cNvSpPr txBox="1">
            <a:spLocks noChangeArrowheads="1"/>
          </p:cNvSpPr>
          <p:nvPr/>
        </p:nvSpPr>
        <p:spPr bwMode="auto">
          <a:xfrm>
            <a:off x="3786188" y="2428875"/>
            <a:ext cx="1285875" cy="400050"/>
          </a:xfrm>
          <a:prstGeom prst="rect">
            <a:avLst/>
          </a:prstGeom>
          <a:noFill/>
          <a:ln w="9525">
            <a:noFill/>
            <a:miter lim="800000"/>
            <a:headEnd/>
            <a:tailEnd/>
          </a:ln>
        </p:spPr>
        <p:txBody>
          <a:bodyPr>
            <a:spAutoFit/>
          </a:bodyPr>
          <a:lstStyle/>
          <a:p>
            <a:r>
              <a:rPr lang="fr-FR" sz="2000" b="1">
                <a:latin typeface="Calibri" pitchFamily="34" charset="0"/>
              </a:rPr>
              <a:t>270 mm</a:t>
            </a:r>
          </a:p>
        </p:txBody>
      </p:sp>
      <p:sp>
        <p:nvSpPr>
          <p:cNvPr id="103" name="ZoneTexte 102"/>
          <p:cNvSpPr txBox="1">
            <a:spLocks noChangeArrowheads="1"/>
          </p:cNvSpPr>
          <p:nvPr/>
        </p:nvSpPr>
        <p:spPr bwMode="auto">
          <a:xfrm>
            <a:off x="2500313" y="2428875"/>
            <a:ext cx="1285875" cy="369888"/>
          </a:xfrm>
          <a:prstGeom prst="rect">
            <a:avLst/>
          </a:prstGeom>
          <a:noFill/>
          <a:ln w="9525">
            <a:noFill/>
            <a:miter lim="800000"/>
            <a:headEnd/>
            <a:tailEnd/>
          </a:ln>
        </p:spPr>
        <p:txBody>
          <a:bodyPr>
            <a:spAutoFit/>
          </a:bodyPr>
          <a:lstStyle/>
          <a:p>
            <a:r>
              <a:rPr lang="fr-FR">
                <a:latin typeface="Calibri" pitchFamily="34" charset="0"/>
              </a:rPr>
              <a:t>300 mm</a:t>
            </a:r>
          </a:p>
        </p:txBody>
      </p:sp>
      <p:sp>
        <p:nvSpPr>
          <p:cNvPr id="104" name="ZoneTexte 103"/>
          <p:cNvSpPr txBox="1">
            <a:spLocks noChangeArrowheads="1"/>
          </p:cNvSpPr>
          <p:nvPr/>
        </p:nvSpPr>
        <p:spPr bwMode="auto">
          <a:xfrm>
            <a:off x="1285875" y="2428875"/>
            <a:ext cx="1285875" cy="369888"/>
          </a:xfrm>
          <a:prstGeom prst="rect">
            <a:avLst/>
          </a:prstGeom>
          <a:noFill/>
          <a:ln w="9525">
            <a:noFill/>
            <a:miter lim="800000"/>
            <a:headEnd/>
            <a:tailEnd/>
          </a:ln>
        </p:spPr>
        <p:txBody>
          <a:bodyPr>
            <a:spAutoFit/>
          </a:bodyPr>
          <a:lstStyle/>
          <a:p>
            <a:r>
              <a:rPr lang="fr-FR">
                <a:latin typeface="Calibri" pitchFamily="34" charset="0"/>
              </a:rPr>
              <a:t>330 mm</a:t>
            </a:r>
          </a:p>
        </p:txBody>
      </p:sp>
      <p:sp>
        <p:nvSpPr>
          <p:cNvPr id="105" name="ZoneTexte 104"/>
          <p:cNvSpPr txBox="1">
            <a:spLocks noChangeArrowheads="1"/>
          </p:cNvSpPr>
          <p:nvPr/>
        </p:nvSpPr>
        <p:spPr bwMode="auto">
          <a:xfrm>
            <a:off x="214313" y="2428875"/>
            <a:ext cx="1285875" cy="369888"/>
          </a:xfrm>
          <a:prstGeom prst="rect">
            <a:avLst/>
          </a:prstGeom>
          <a:noFill/>
          <a:ln w="9525">
            <a:noFill/>
            <a:miter lim="800000"/>
            <a:headEnd/>
            <a:tailEnd/>
          </a:ln>
        </p:spPr>
        <p:txBody>
          <a:bodyPr>
            <a:spAutoFit/>
          </a:bodyPr>
          <a:lstStyle/>
          <a:p>
            <a:r>
              <a:rPr lang="fr-FR">
                <a:latin typeface="Calibri" pitchFamily="34" charset="0"/>
              </a:rPr>
              <a:t>380 mm</a:t>
            </a:r>
          </a:p>
        </p:txBody>
      </p:sp>
      <p:sp>
        <p:nvSpPr>
          <p:cNvPr id="106" name="ZoneTexte 105"/>
          <p:cNvSpPr txBox="1">
            <a:spLocks noChangeArrowheads="1"/>
          </p:cNvSpPr>
          <p:nvPr/>
        </p:nvSpPr>
        <p:spPr bwMode="auto">
          <a:xfrm>
            <a:off x="7715250" y="4273550"/>
            <a:ext cx="1285875" cy="369888"/>
          </a:xfrm>
          <a:prstGeom prst="rect">
            <a:avLst/>
          </a:prstGeom>
          <a:noFill/>
          <a:ln w="9525">
            <a:noFill/>
            <a:miter lim="800000"/>
            <a:headEnd/>
            <a:tailEnd/>
          </a:ln>
        </p:spPr>
        <p:txBody>
          <a:bodyPr>
            <a:spAutoFit/>
          </a:bodyPr>
          <a:lstStyle/>
          <a:p>
            <a:r>
              <a:rPr lang="fr-FR">
                <a:latin typeface="Calibri" pitchFamily="34" charset="0"/>
              </a:rPr>
              <a:t>350 mm</a:t>
            </a:r>
          </a:p>
        </p:txBody>
      </p:sp>
      <p:sp>
        <p:nvSpPr>
          <p:cNvPr id="107" name="ZoneTexte 106"/>
          <p:cNvSpPr txBox="1">
            <a:spLocks noChangeArrowheads="1"/>
          </p:cNvSpPr>
          <p:nvPr/>
        </p:nvSpPr>
        <p:spPr bwMode="auto">
          <a:xfrm>
            <a:off x="6286500" y="4273550"/>
            <a:ext cx="1285875" cy="369888"/>
          </a:xfrm>
          <a:prstGeom prst="rect">
            <a:avLst/>
          </a:prstGeom>
          <a:noFill/>
          <a:ln w="9525">
            <a:noFill/>
            <a:miter lim="800000"/>
            <a:headEnd/>
            <a:tailEnd/>
          </a:ln>
        </p:spPr>
        <p:txBody>
          <a:bodyPr>
            <a:spAutoFit/>
          </a:bodyPr>
          <a:lstStyle/>
          <a:p>
            <a:r>
              <a:rPr lang="fr-FR">
                <a:latin typeface="Calibri" pitchFamily="34" charset="0"/>
              </a:rPr>
              <a:t>310 mm</a:t>
            </a:r>
          </a:p>
        </p:txBody>
      </p:sp>
      <p:sp>
        <p:nvSpPr>
          <p:cNvPr id="108" name="ZoneTexte 107"/>
          <p:cNvSpPr txBox="1">
            <a:spLocks noChangeArrowheads="1"/>
          </p:cNvSpPr>
          <p:nvPr/>
        </p:nvSpPr>
        <p:spPr bwMode="auto">
          <a:xfrm>
            <a:off x="5143500" y="4273550"/>
            <a:ext cx="1285875" cy="400050"/>
          </a:xfrm>
          <a:prstGeom prst="rect">
            <a:avLst/>
          </a:prstGeom>
          <a:noFill/>
          <a:ln w="9525">
            <a:noFill/>
            <a:miter lim="800000"/>
            <a:headEnd/>
            <a:tailEnd/>
          </a:ln>
        </p:spPr>
        <p:txBody>
          <a:bodyPr>
            <a:spAutoFit/>
          </a:bodyPr>
          <a:lstStyle/>
          <a:p>
            <a:r>
              <a:rPr lang="fr-FR" sz="2000" b="1">
                <a:latin typeface="Calibri" pitchFamily="34" charset="0"/>
              </a:rPr>
              <a:t>290 mm</a:t>
            </a:r>
          </a:p>
        </p:txBody>
      </p:sp>
      <p:sp>
        <p:nvSpPr>
          <p:cNvPr id="109" name="ZoneTexte 108"/>
          <p:cNvSpPr txBox="1">
            <a:spLocks noChangeArrowheads="1"/>
          </p:cNvSpPr>
          <p:nvPr/>
        </p:nvSpPr>
        <p:spPr bwMode="auto">
          <a:xfrm>
            <a:off x="3786188" y="4273550"/>
            <a:ext cx="1285875" cy="369888"/>
          </a:xfrm>
          <a:prstGeom prst="rect">
            <a:avLst/>
          </a:prstGeom>
          <a:noFill/>
          <a:ln w="9525">
            <a:noFill/>
            <a:miter lim="800000"/>
            <a:headEnd/>
            <a:tailEnd/>
          </a:ln>
        </p:spPr>
        <p:txBody>
          <a:bodyPr>
            <a:spAutoFit/>
          </a:bodyPr>
          <a:lstStyle/>
          <a:p>
            <a:r>
              <a:rPr lang="fr-FR">
                <a:latin typeface="Calibri" pitchFamily="34" charset="0"/>
              </a:rPr>
              <a:t>370 mm</a:t>
            </a:r>
          </a:p>
        </p:txBody>
      </p:sp>
      <p:sp>
        <p:nvSpPr>
          <p:cNvPr id="110" name="ZoneTexte 109"/>
          <p:cNvSpPr txBox="1">
            <a:spLocks noChangeArrowheads="1"/>
          </p:cNvSpPr>
          <p:nvPr/>
        </p:nvSpPr>
        <p:spPr bwMode="auto">
          <a:xfrm>
            <a:off x="2500313" y="4273550"/>
            <a:ext cx="1285875" cy="369888"/>
          </a:xfrm>
          <a:prstGeom prst="rect">
            <a:avLst/>
          </a:prstGeom>
          <a:noFill/>
          <a:ln w="9525">
            <a:noFill/>
            <a:miter lim="800000"/>
            <a:headEnd/>
            <a:tailEnd/>
          </a:ln>
        </p:spPr>
        <p:txBody>
          <a:bodyPr>
            <a:spAutoFit/>
          </a:bodyPr>
          <a:lstStyle/>
          <a:p>
            <a:r>
              <a:rPr lang="fr-FR">
                <a:latin typeface="Calibri" pitchFamily="34" charset="0"/>
              </a:rPr>
              <a:t>390 mm</a:t>
            </a:r>
          </a:p>
        </p:txBody>
      </p:sp>
      <p:sp>
        <p:nvSpPr>
          <p:cNvPr id="111" name="ZoneTexte 110"/>
          <p:cNvSpPr txBox="1">
            <a:spLocks noChangeArrowheads="1"/>
          </p:cNvSpPr>
          <p:nvPr/>
        </p:nvSpPr>
        <p:spPr bwMode="auto">
          <a:xfrm>
            <a:off x="1285875" y="4273550"/>
            <a:ext cx="1285875" cy="369888"/>
          </a:xfrm>
          <a:prstGeom prst="rect">
            <a:avLst/>
          </a:prstGeom>
          <a:noFill/>
          <a:ln w="9525">
            <a:noFill/>
            <a:miter lim="800000"/>
            <a:headEnd/>
            <a:tailEnd/>
          </a:ln>
        </p:spPr>
        <p:txBody>
          <a:bodyPr>
            <a:spAutoFit/>
          </a:bodyPr>
          <a:lstStyle/>
          <a:p>
            <a:r>
              <a:rPr lang="fr-FR">
                <a:latin typeface="Calibri" pitchFamily="34" charset="0"/>
              </a:rPr>
              <a:t>330 mm</a:t>
            </a:r>
          </a:p>
        </p:txBody>
      </p:sp>
      <p:sp>
        <p:nvSpPr>
          <p:cNvPr id="112" name="ZoneTexte 111"/>
          <p:cNvSpPr txBox="1">
            <a:spLocks noChangeArrowheads="1"/>
          </p:cNvSpPr>
          <p:nvPr/>
        </p:nvSpPr>
        <p:spPr bwMode="auto">
          <a:xfrm>
            <a:off x="214313" y="4273550"/>
            <a:ext cx="1285875" cy="369888"/>
          </a:xfrm>
          <a:prstGeom prst="rect">
            <a:avLst/>
          </a:prstGeom>
          <a:noFill/>
          <a:ln w="9525">
            <a:noFill/>
            <a:miter lim="800000"/>
            <a:headEnd/>
            <a:tailEnd/>
          </a:ln>
        </p:spPr>
        <p:txBody>
          <a:bodyPr>
            <a:spAutoFit/>
          </a:bodyPr>
          <a:lstStyle/>
          <a:p>
            <a:r>
              <a:rPr lang="fr-FR">
                <a:latin typeface="Calibri" pitchFamily="34" charset="0"/>
              </a:rPr>
              <a:t>510 mm</a:t>
            </a:r>
          </a:p>
        </p:txBody>
      </p:sp>
      <p:grpSp>
        <p:nvGrpSpPr>
          <p:cNvPr id="27697" name="Groupe 116"/>
          <p:cNvGrpSpPr>
            <a:grpSpLocks/>
          </p:cNvGrpSpPr>
          <p:nvPr/>
        </p:nvGrpSpPr>
        <p:grpSpPr bwMode="auto">
          <a:xfrm>
            <a:off x="101600" y="857250"/>
            <a:ext cx="827088" cy="1643063"/>
            <a:chOff x="102348" y="857232"/>
            <a:chExt cx="826314" cy="1643074"/>
          </a:xfrm>
        </p:grpSpPr>
        <p:grpSp>
          <p:nvGrpSpPr>
            <p:cNvPr id="27709" name="Groupe 62"/>
            <p:cNvGrpSpPr>
              <a:grpSpLocks/>
            </p:cNvGrpSpPr>
            <p:nvPr/>
          </p:nvGrpSpPr>
          <p:grpSpPr bwMode="auto">
            <a:xfrm>
              <a:off x="102348" y="857232"/>
              <a:ext cx="612000" cy="1571636"/>
              <a:chOff x="8215338" y="857232"/>
              <a:chExt cx="612000" cy="1928826"/>
            </a:xfrm>
          </p:grpSpPr>
          <p:sp>
            <p:nvSpPr>
              <p:cNvPr id="21" name="Rectangle 20"/>
              <p:cNvSpPr/>
              <p:nvPr/>
            </p:nvSpPr>
            <p:spPr>
              <a:xfrm>
                <a:off x="8215338" y="857232"/>
                <a:ext cx="612202" cy="929344"/>
              </a:xfrm>
              <a:prstGeom prst="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22" name="Rectangle 21"/>
              <p:cNvSpPr/>
              <p:nvPr/>
            </p:nvSpPr>
            <p:spPr>
              <a:xfrm>
                <a:off x="8215338" y="1856715"/>
                <a:ext cx="612202" cy="929343"/>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sp>
          <p:nvSpPr>
            <p:cNvPr id="115" name="Rectangle 114"/>
            <p:cNvSpPr/>
            <p:nvPr/>
          </p:nvSpPr>
          <p:spPr>
            <a:xfrm>
              <a:off x="892183" y="928670"/>
              <a:ext cx="36479" cy="15716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16" name="Plus 115"/>
            <p:cNvSpPr/>
            <p:nvPr/>
          </p:nvSpPr>
          <p:spPr>
            <a:xfrm>
              <a:off x="714550" y="1571612"/>
              <a:ext cx="214112" cy="174626"/>
            </a:xfrm>
            <a:prstGeom prst="mathPlu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grpSp>
      <p:sp>
        <p:nvSpPr>
          <p:cNvPr id="27698" name="ZoneTexte 118"/>
          <p:cNvSpPr txBox="1">
            <a:spLocks noChangeArrowheads="1"/>
          </p:cNvSpPr>
          <p:nvPr/>
        </p:nvSpPr>
        <p:spPr bwMode="auto">
          <a:xfrm>
            <a:off x="71438" y="428625"/>
            <a:ext cx="1071562" cy="369888"/>
          </a:xfrm>
          <a:prstGeom prst="rect">
            <a:avLst/>
          </a:prstGeom>
          <a:noFill/>
          <a:ln w="9525">
            <a:noFill/>
            <a:miter lim="800000"/>
            <a:headEnd/>
            <a:tailEnd/>
          </a:ln>
        </p:spPr>
        <p:txBody>
          <a:bodyPr>
            <a:spAutoFit/>
          </a:bodyPr>
          <a:lstStyle/>
          <a:p>
            <a:r>
              <a:rPr lang="fr-FR" b="1">
                <a:solidFill>
                  <a:schemeClr val="bg1"/>
                </a:solidFill>
                <a:latin typeface="Calibri" pitchFamily="34" charset="0"/>
              </a:rPr>
              <a:t>10</a:t>
            </a:r>
            <a:r>
              <a:rPr lang="fr-FR" b="1">
                <a:latin typeface="Calibri" pitchFamily="34" charset="0"/>
              </a:rPr>
              <a:t> + </a:t>
            </a:r>
            <a:r>
              <a:rPr lang="fr-FR" b="1">
                <a:solidFill>
                  <a:srgbClr val="FFC000"/>
                </a:solidFill>
                <a:latin typeface="Calibri" pitchFamily="34" charset="0"/>
              </a:rPr>
              <a:t>0</a:t>
            </a:r>
          </a:p>
        </p:txBody>
      </p:sp>
      <p:sp>
        <p:nvSpPr>
          <p:cNvPr id="121" name="Explosion 2 120"/>
          <p:cNvSpPr/>
          <p:nvPr/>
        </p:nvSpPr>
        <p:spPr>
          <a:xfrm rot="461917">
            <a:off x="3473450" y="2322513"/>
            <a:ext cx="1643063" cy="785812"/>
          </a:xfrm>
          <a:prstGeom prst="irregularSeal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22" name="Explosion 2 121"/>
          <p:cNvSpPr/>
          <p:nvPr/>
        </p:nvSpPr>
        <p:spPr>
          <a:xfrm rot="461917">
            <a:off x="4759325" y="4108450"/>
            <a:ext cx="1643063" cy="785813"/>
          </a:xfrm>
          <a:prstGeom prst="irregularSeal2">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13" name="Rectangle à coins arrondis 112"/>
          <p:cNvSpPr/>
          <p:nvPr/>
        </p:nvSpPr>
        <p:spPr>
          <a:xfrm>
            <a:off x="2571750" y="6286500"/>
            <a:ext cx="4214813" cy="5715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sz="1600"/>
          </a:p>
        </p:txBody>
      </p:sp>
      <p:sp>
        <p:nvSpPr>
          <p:cNvPr id="132" name="Rectangle 131"/>
          <p:cNvSpPr/>
          <p:nvPr/>
        </p:nvSpPr>
        <p:spPr>
          <a:xfrm>
            <a:off x="0" y="500063"/>
            <a:ext cx="1000125" cy="2000250"/>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33" name="Rectangle 132"/>
          <p:cNvSpPr/>
          <p:nvPr/>
        </p:nvSpPr>
        <p:spPr>
          <a:xfrm>
            <a:off x="1071563" y="500063"/>
            <a:ext cx="1143000" cy="2000250"/>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34" name="Rectangle 133"/>
          <p:cNvSpPr/>
          <p:nvPr/>
        </p:nvSpPr>
        <p:spPr>
          <a:xfrm>
            <a:off x="2386013" y="500063"/>
            <a:ext cx="1143000" cy="2000250"/>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35" name="Rectangle 134"/>
          <p:cNvSpPr/>
          <p:nvPr/>
        </p:nvSpPr>
        <p:spPr>
          <a:xfrm>
            <a:off x="3714750" y="500063"/>
            <a:ext cx="1143000" cy="2000250"/>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36" name="Rectangle 135"/>
          <p:cNvSpPr/>
          <p:nvPr/>
        </p:nvSpPr>
        <p:spPr>
          <a:xfrm>
            <a:off x="4957763" y="500063"/>
            <a:ext cx="1143000" cy="2000250"/>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37" name="Rectangle 136"/>
          <p:cNvSpPr/>
          <p:nvPr/>
        </p:nvSpPr>
        <p:spPr>
          <a:xfrm>
            <a:off x="6286500" y="500063"/>
            <a:ext cx="1143000" cy="2000250"/>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38" name="Rectangle 137"/>
          <p:cNvSpPr/>
          <p:nvPr/>
        </p:nvSpPr>
        <p:spPr>
          <a:xfrm>
            <a:off x="7643813" y="500063"/>
            <a:ext cx="1143000" cy="2000250"/>
          </a:xfrm>
          <a:prstGeom prst="rect">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slide(fromBottom)">
                                      <p:cBhvr>
                                        <p:cTn id="7" dur="500"/>
                                        <p:tgtEl>
                                          <p:spTgt spid="106"/>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07"/>
                                        </p:tgtEl>
                                        <p:attrNameLst>
                                          <p:attrName>style.visibility</p:attrName>
                                        </p:attrNameLst>
                                      </p:cBhvr>
                                      <p:to>
                                        <p:strVal val="visible"/>
                                      </p:to>
                                    </p:set>
                                    <p:animEffect transition="in" filter="slide(fromBottom)">
                                      <p:cBhvr>
                                        <p:cTn id="10" dur="500"/>
                                        <p:tgtEl>
                                          <p:spTgt spid="107"/>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108"/>
                                        </p:tgtEl>
                                        <p:attrNameLst>
                                          <p:attrName>style.visibility</p:attrName>
                                        </p:attrNameLst>
                                      </p:cBhvr>
                                      <p:to>
                                        <p:strVal val="visible"/>
                                      </p:to>
                                    </p:set>
                                    <p:animEffect transition="in" filter="slide(fromBottom)">
                                      <p:cBhvr>
                                        <p:cTn id="13" dur="500"/>
                                        <p:tgtEl>
                                          <p:spTgt spid="108"/>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109"/>
                                        </p:tgtEl>
                                        <p:attrNameLst>
                                          <p:attrName>style.visibility</p:attrName>
                                        </p:attrNameLst>
                                      </p:cBhvr>
                                      <p:to>
                                        <p:strVal val="visible"/>
                                      </p:to>
                                    </p:set>
                                    <p:animEffect transition="in" filter="slide(fromBottom)">
                                      <p:cBhvr>
                                        <p:cTn id="16" dur="500"/>
                                        <p:tgtEl>
                                          <p:spTgt spid="109"/>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110"/>
                                        </p:tgtEl>
                                        <p:attrNameLst>
                                          <p:attrName>style.visibility</p:attrName>
                                        </p:attrNameLst>
                                      </p:cBhvr>
                                      <p:to>
                                        <p:strVal val="visible"/>
                                      </p:to>
                                    </p:set>
                                    <p:animEffect transition="in" filter="slide(fromBottom)">
                                      <p:cBhvr>
                                        <p:cTn id="19" dur="500"/>
                                        <p:tgtEl>
                                          <p:spTgt spid="110"/>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111"/>
                                        </p:tgtEl>
                                        <p:attrNameLst>
                                          <p:attrName>style.visibility</p:attrName>
                                        </p:attrNameLst>
                                      </p:cBhvr>
                                      <p:to>
                                        <p:strVal val="visible"/>
                                      </p:to>
                                    </p:set>
                                    <p:animEffect transition="in" filter="slide(fromBottom)">
                                      <p:cBhvr>
                                        <p:cTn id="22" dur="500"/>
                                        <p:tgtEl>
                                          <p:spTgt spid="111"/>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112"/>
                                        </p:tgtEl>
                                        <p:attrNameLst>
                                          <p:attrName>style.visibility</p:attrName>
                                        </p:attrNameLst>
                                      </p:cBhvr>
                                      <p:to>
                                        <p:strVal val="visible"/>
                                      </p:to>
                                    </p:set>
                                    <p:animEffect transition="in" filter="slide(fromBottom)">
                                      <p:cBhvr>
                                        <p:cTn id="25" dur="500"/>
                                        <p:tgtEl>
                                          <p:spTgt spid="112"/>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100"/>
                                        </p:tgtEl>
                                        <p:attrNameLst>
                                          <p:attrName>style.visibility</p:attrName>
                                        </p:attrNameLst>
                                      </p:cBhvr>
                                      <p:to>
                                        <p:strVal val="visible"/>
                                      </p:to>
                                    </p:set>
                                    <p:animEffect transition="in" filter="slide(fromBottom)">
                                      <p:cBhvr>
                                        <p:cTn id="28" dur="500"/>
                                        <p:tgtEl>
                                          <p:spTgt spid="100"/>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101"/>
                                        </p:tgtEl>
                                        <p:attrNameLst>
                                          <p:attrName>style.visibility</p:attrName>
                                        </p:attrNameLst>
                                      </p:cBhvr>
                                      <p:to>
                                        <p:strVal val="visible"/>
                                      </p:to>
                                    </p:set>
                                    <p:animEffect transition="in" filter="slide(fromBottom)">
                                      <p:cBhvr>
                                        <p:cTn id="31" dur="500"/>
                                        <p:tgtEl>
                                          <p:spTgt spid="101"/>
                                        </p:tgtEl>
                                      </p:cBhvr>
                                    </p:animEffect>
                                  </p:childTnLst>
                                </p:cTn>
                              </p:par>
                              <p:par>
                                <p:cTn id="32" presetID="12" presetClass="entr" presetSubtype="4" fill="hold" grpId="0" nodeType="withEffect">
                                  <p:stCondLst>
                                    <p:cond delay="0"/>
                                  </p:stCondLst>
                                  <p:childTnLst>
                                    <p:set>
                                      <p:cBhvr>
                                        <p:cTn id="33" dur="1" fill="hold">
                                          <p:stCondLst>
                                            <p:cond delay="0"/>
                                          </p:stCondLst>
                                        </p:cTn>
                                        <p:tgtEl>
                                          <p:spTgt spid="103"/>
                                        </p:tgtEl>
                                        <p:attrNameLst>
                                          <p:attrName>style.visibility</p:attrName>
                                        </p:attrNameLst>
                                      </p:cBhvr>
                                      <p:to>
                                        <p:strVal val="visible"/>
                                      </p:to>
                                    </p:set>
                                    <p:animEffect transition="in" filter="slide(fromBottom)">
                                      <p:cBhvr>
                                        <p:cTn id="34" dur="500"/>
                                        <p:tgtEl>
                                          <p:spTgt spid="103"/>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104"/>
                                        </p:tgtEl>
                                        <p:attrNameLst>
                                          <p:attrName>style.visibility</p:attrName>
                                        </p:attrNameLst>
                                      </p:cBhvr>
                                      <p:to>
                                        <p:strVal val="visible"/>
                                      </p:to>
                                    </p:set>
                                    <p:animEffect transition="in" filter="slide(fromBottom)">
                                      <p:cBhvr>
                                        <p:cTn id="37" dur="500"/>
                                        <p:tgtEl>
                                          <p:spTgt spid="104"/>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105"/>
                                        </p:tgtEl>
                                        <p:attrNameLst>
                                          <p:attrName>style.visibility</p:attrName>
                                        </p:attrNameLst>
                                      </p:cBhvr>
                                      <p:to>
                                        <p:strVal val="visible"/>
                                      </p:to>
                                    </p:set>
                                    <p:animEffect transition="in" filter="slide(fromBottom)">
                                      <p:cBhvr>
                                        <p:cTn id="40" dur="500"/>
                                        <p:tgtEl>
                                          <p:spTgt spid="105"/>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102"/>
                                        </p:tgtEl>
                                        <p:attrNameLst>
                                          <p:attrName>style.visibility</p:attrName>
                                        </p:attrNameLst>
                                      </p:cBhvr>
                                      <p:to>
                                        <p:strVal val="visible"/>
                                      </p:to>
                                    </p:set>
                                    <p:animEffect transition="in" filter="slide(fromBottom)">
                                      <p:cBhvr>
                                        <p:cTn id="43" dur="500"/>
                                        <p:tgtEl>
                                          <p:spTgt spid="102"/>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mph" presetSubtype="0" repeatCount="indefinite" fill="hold" grpId="1" nodeType="clickEffect">
                                  <p:stCondLst>
                                    <p:cond delay="0"/>
                                  </p:stCondLst>
                                  <p:childTnLst>
                                    <p:animScale>
                                      <p:cBhvr>
                                        <p:cTn id="47" dur="2000" fill="hold"/>
                                        <p:tgtEl>
                                          <p:spTgt spid="102"/>
                                        </p:tgtEl>
                                      </p:cBhvr>
                                      <p:by x="150000" y="150000"/>
                                    </p:animScale>
                                  </p:childTnLst>
                                </p:cTn>
                              </p:par>
                              <p:par>
                                <p:cTn id="48" presetID="6" presetClass="emph" presetSubtype="0" repeatCount="indefinite" fill="hold" grpId="1" nodeType="withEffect">
                                  <p:stCondLst>
                                    <p:cond delay="0"/>
                                  </p:stCondLst>
                                  <p:childTnLst>
                                    <p:animScale>
                                      <p:cBhvr>
                                        <p:cTn id="49" dur="2000" fill="hold"/>
                                        <p:tgtEl>
                                          <p:spTgt spid="108"/>
                                        </p:tgtEl>
                                      </p:cBhvr>
                                      <p:by x="150000" y="150000"/>
                                    </p:animScale>
                                  </p:childTnLst>
                                </p:cTn>
                              </p:par>
                              <p:par>
                                <p:cTn id="50" presetID="1" presetClass="entr" presetSubtype="0" fill="hold" grpId="0" nodeType="withEffect">
                                  <p:stCondLst>
                                    <p:cond delay="0"/>
                                  </p:stCondLst>
                                  <p:childTnLst>
                                    <p:set>
                                      <p:cBhvr>
                                        <p:cTn id="51" dur="1" fill="hold">
                                          <p:stCondLst>
                                            <p:cond delay="0"/>
                                          </p:stCondLst>
                                        </p:cTn>
                                        <p:tgtEl>
                                          <p:spTgt spid="121"/>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1" grpId="0"/>
      <p:bldP spid="102" grpId="0"/>
      <p:bldP spid="102" grpId="1"/>
      <p:bldP spid="103" grpId="0"/>
      <p:bldP spid="104" grpId="0"/>
      <p:bldP spid="105" grpId="0"/>
      <p:bldP spid="106" grpId="0"/>
      <p:bldP spid="107" grpId="0"/>
      <p:bldP spid="108" grpId="0"/>
      <p:bldP spid="108" grpId="1"/>
      <p:bldP spid="109" grpId="0"/>
      <p:bldP spid="110" grpId="0"/>
      <p:bldP spid="111" grpId="0"/>
      <p:bldP spid="112" grpId="0"/>
      <p:bldP spid="121" grpId="0" animBg="1"/>
      <p:bldP spid="1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
          <p:cNvSpPr txBox="1">
            <a:spLocks noChangeArrowheads="1"/>
          </p:cNvSpPr>
          <p:nvPr/>
        </p:nvSpPr>
        <p:spPr bwMode="auto">
          <a:xfrm>
            <a:off x="285750" y="71438"/>
            <a:ext cx="8643938" cy="13573125"/>
          </a:xfrm>
          <a:prstGeom prst="rect">
            <a:avLst/>
          </a:prstGeom>
          <a:noFill/>
          <a:ln w="9525">
            <a:noFill/>
            <a:miter lim="800000"/>
            <a:headEnd/>
            <a:tailEnd/>
          </a:ln>
        </p:spPr>
        <p:txBody>
          <a:bodyPr lIns="90000" tIns="46800" rIns="90000" bIns="46800" anchor="ctr"/>
          <a:lstStyle/>
          <a:p>
            <a:pPr algn="ctr"/>
            <a:r>
              <a:rPr lang="fr-FR" sz="4400">
                <a:latin typeface="Calibri" pitchFamily="34" charset="0"/>
              </a:rPr>
              <a:t>EasyTherm</a:t>
            </a:r>
          </a:p>
          <a:p>
            <a:pPr algn="ctr"/>
            <a:r>
              <a:rPr lang="fr-FR" sz="4400">
                <a:latin typeface="Calibri" pitchFamily="34" charset="0"/>
              </a:rPr>
              <a:t>Une réponse thermique</a:t>
            </a:r>
          </a:p>
          <a:p>
            <a:pPr algn="ctr"/>
            <a:r>
              <a:rPr lang="fr-FR" sz="4400">
                <a:latin typeface="Calibri" pitchFamily="34" charset="0"/>
              </a:rPr>
              <a:t>Pour les constructeurs,</a:t>
            </a:r>
          </a:p>
          <a:p>
            <a:pPr algn="ctr"/>
            <a:r>
              <a:rPr lang="fr-FR" sz="4400">
                <a:latin typeface="Calibri" pitchFamily="34" charset="0"/>
              </a:rPr>
              <a:t>Leurs architectes,</a:t>
            </a:r>
          </a:p>
          <a:p>
            <a:pPr algn="ctr"/>
            <a:r>
              <a:rPr lang="fr-FR" sz="4400">
                <a:latin typeface="Calibri" pitchFamily="34" charset="0"/>
              </a:rPr>
              <a:t>Leurs clients.</a:t>
            </a:r>
          </a:p>
          <a:p>
            <a:pPr algn="ctr"/>
            <a:endParaRPr lang="fr-FR" sz="4400">
              <a:latin typeface="Calibri" pitchFamily="34" charset="0"/>
            </a:endParaRPr>
          </a:p>
          <a:p>
            <a:pPr algn="ctr"/>
            <a:r>
              <a:rPr lang="fr-FR" sz="4400">
                <a:latin typeface="Calibri" pitchFamily="34" charset="0"/>
              </a:rPr>
              <a:t>La réponse optimale </a:t>
            </a:r>
          </a:p>
          <a:p>
            <a:pPr algn="ctr"/>
            <a:r>
              <a:rPr lang="fr-FR" sz="4400">
                <a:latin typeface="Calibri" pitchFamily="34" charset="0"/>
              </a:rPr>
              <a:t>Épaisseur/réglementation.</a:t>
            </a:r>
          </a:p>
          <a:p>
            <a:pPr algn="ctr"/>
            <a:endParaRPr lang="fr-FR" sz="4400">
              <a:latin typeface="Calibri" pitchFamily="34" charset="0"/>
            </a:endParaRPr>
          </a:p>
          <a:p>
            <a:pPr algn="ctr"/>
            <a:r>
              <a:rPr lang="fr-FR" sz="4400">
                <a:latin typeface="Calibri" pitchFamily="34" charset="0"/>
              </a:rPr>
              <a:t>Rapidité de pose</a:t>
            </a:r>
          </a:p>
          <a:p>
            <a:pPr algn="ctr"/>
            <a:r>
              <a:rPr lang="fr-FR" sz="4400">
                <a:latin typeface="Calibri" pitchFamily="34" charset="0"/>
              </a:rPr>
              <a:t>Chantier propre</a:t>
            </a:r>
          </a:p>
          <a:p>
            <a:pPr algn="ctr"/>
            <a:r>
              <a:rPr lang="fr-FR" sz="4400">
                <a:latin typeface="Calibri" pitchFamily="34" charset="0"/>
              </a:rPr>
              <a:t>Travail facile</a:t>
            </a:r>
          </a:p>
          <a:p>
            <a:pPr algn="ctr"/>
            <a:endParaRPr lang="fr-FR" sz="4400">
              <a:latin typeface="Calibri" pitchFamily="34" charset="0"/>
            </a:endParaRPr>
          </a:p>
          <a:p>
            <a:pPr algn="ctr"/>
            <a:r>
              <a:rPr lang="fr-FR" sz="4400">
                <a:latin typeface="Calibri" pitchFamily="34" charset="0"/>
              </a:rPr>
              <a:t>Chantier totalement HQE</a:t>
            </a:r>
          </a:p>
          <a:p>
            <a:pPr algn="ctr"/>
            <a:endParaRPr lang="fr-FR" sz="4400">
              <a:latin typeface="Calibri" pitchFamily="34" charset="0"/>
            </a:endParaRPr>
          </a:p>
          <a:p>
            <a:pPr algn="ctr"/>
            <a:r>
              <a:rPr lang="fr-FR" sz="4400">
                <a:latin typeface="Calibri" pitchFamily="34" charset="0"/>
              </a:rPr>
              <a:t>Les performances du bloc béton :</a:t>
            </a:r>
          </a:p>
          <a:p>
            <a:pPr algn="ctr"/>
            <a:r>
              <a:rPr lang="fr-FR" sz="4400">
                <a:latin typeface="Calibri" pitchFamily="34" charset="0"/>
              </a:rPr>
              <a:t>facilité de mise en œuvre,</a:t>
            </a:r>
          </a:p>
          <a:p>
            <a:pPr algn="ctr"/>
            <a:r>
              <a:rPr lang="fr-FR" sz="4400">
                <a:latin typeface="Calibri" pitchFamily="34" charset="0"/>
              </a:rPr>
              <a:t> adhérence optimale des enduits,</a:t>
            </a:r>
          </a:p>
          <a:p>
            <a:pPr algn="ctr"/>
            <a:r>
              <a:rPr lang="fr-FR" sz="4400">
                <a:latin typeface="Calibri" pitchFamily="34" charset="0"/>
              </a:rPr>
              <a:t> performances sismiques…</a:t>
            </a:r>
          </a:p>
        </p:txBody>
      </p:sp>
      <p:sp>
        <p:nvSpPr>
          <p:cNvPr id="28675" name="ZoneTexte 19"/>
          <p:cNvSpPr txBox="1">
            <a:spLocks noChangeArrowheads="1"/>
          </p:cNvSpPr>
          <p:nvPr/>
        </p:nvSpPr>
        <p:spPr bwMode="auto">
          <a:xfrm>
            <a:off x="5214938" y="13501688"/>
            <a:ext cx="46037" cy="369887"/>
          </a:xfrm>
          <a:prstGeom prst="rect">
            <a:avLst/>
          </a:prstGeom>
          <a:noFill/>
          <a:ln w="9525">
            <a:noFill/>
            <a:miter lim="800000"/>
            <a:headEnd/>
            <a:tailEnd/>
          </a:ln>
        </p:spPr>
        <p:txBody>
          <a:bodyPr>
            <a:spAutoFit/>
          </a:bodyPr>
          <a:lstStyle/>
          <a:p>
            <a:endParaRPr lang="fr-FR">
              <a:latin typeface="Calibri" pitchFamily="34" charset="0"/>
            </a:endParaRPr>
          </a:p>
        </p:txBody>
      </p:sp>
    </p:spTree>
  </p:cSld>
  <p:clrMapOvr>
    <a:masterClrMapping/>
  </p:clrMapOvr>
  <p:transition spd="med" advTm="1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5000" fill="hold"/>
                                        <p:tgtEl>
                                          <p:spTgt spid="13"/>
                                        </p:tgtEl>
                                        <p:attrNameLst>
                                          <p:attrName>ppt_x</p:attrName>
                                        </p:attrNameLst>
                                      </p:cBhvr>
                                      <p:tavLst>
                                        <p:tav tm="0">
                                          <p:val>
                                            <p:strVal val="#ppt_x"/>
                                          </p:val>
                                        </p:tav>
                                        <p:tav tm="100000">
                                          <p:val>
                                            <p:strVal val="#ppt_x"/>
                                          </p:val>
                                        </p:tav>
                                      </p:tavLst>
                                    </p:anim>
                                    <p:anim calcmode="lin" valueType="num">
                                      <p:cBhvr>
                                        <p:cTn id="8" dur="15000" fill="hold"/>
                                        <p:tgtEl>
                                          <p:spTgt spid="13"/>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
          <p:cNvSpPr txBox="1">
            <a:spLocks noChangeArrowheads="1"/>
          </p:cNvSpPr>
          <p:nvPr/>
        </p:nvSpPr>
        <p:spPr>
          <a:xfrm>
            <a:off x="285750" y="-285750"/>
            <a:ext cx="8643938" cy="11930063"/>
          </a:xfrm>
          <a:prstGeom prst="rect">
            <a:avLst/>
          </a:prstGeom>
          <a:noFill/>
          <a:ln/>
        </p:spPr>
        <p:txBody>
          <a:bodyPr lIns="90000" tIns="46800" rIns="90000" bIns="46800" anchor="ctr"/>
          <a:lstStyle/>
          <a:p>
            <a:pPr algn="ctr" fontAlgn="auto">
              <a:spcBef>
                <a:spcPts val="0"/>
              </a:spcBef>
              <a:spcAft>
                <a:spcPts val="0"/>
              </a:spcAft>
              <a:defRPr/>
            </a:pPr>
            <a:r>
              <a:rPr lang="fr-FR" sz="4400" dirty="0" err="1">
                <a:latin typeface="+mj-lt"/>
                <a:ea typeface="+mj-ea"/>
                <a:cs typeface="+mj-cs"/>
              </a:rPr>
              <a:t>EasyTherm</a:t>
            </a:r>
            <a:endParaRPr lang="fr-FR" sz="4400" dirty="0">
              <a:latin typeface="+mj-lt"/>
              <a:ea typeface="+mj-ea"/>
              <a:cs typeface="+mj-cs"/>
            </a:endParaRPr>
          </a:p>
          <a:p>
            <a:pPr algn="ctr" fontAlgn="auto">
              <a:spcBef>
                <a:spcPts val="0"/>
              </a:spcBef>
              <a:spcAft>
                <a:spcPts val="0"/>
              </a:spcAft>
              <a:defRPr/>
            </a:pPr>
            <a:endParaRPr lang="fr-FR" sz="4400" dirty="0">
              <a:latin typeface="+mj-lt"/>
              <a:ea typeface="+mj-ea"/>
              <a:cs typeface="+mj-cs"/>
            </a:endParaRPr>
          </a:p>
          <a:p>
            <a:pPr algn="ctr" fontAlgn="auto">
              <a:spcBef>
                <a:spcPts val="0"/>
              </a:spcBef>
              <a:spcAft>
                <a:spcPts val="0"/>
              </a:spcAft>
              <a:defRPr/>
            </a:pPr>
            <a:r>
              <a:rPr lang="fr-FR" sz="3600" dirty="0">
                <a:latin typeface="+mj-lt"/>
                <a:ea typeface="+mj-ea"/>
                <a:cs typeface="+mj-cs"/>
              </a:rPr>
              <a:t>Une production </a:t>
            </a:r>
          </a:p>
          <a:p>
            <a:pPr algn="ctr" fontAlgn="auto">
              <a:spcBef>
                <a:spcPts val="0"/>
              </a:spcBef>
              <a:spcAft>
                <a:spcPts val="0"/>
              </a:spcAft>
              <a:defRPr/>
            </a:pPr>
            <a:endParaRPr lang="fr-FR" sz="3600" dirty="0">
              <a:latin typeface="+mj-lt"/>
              <a:ea typeface="+mj-ea"/>
              <a:cs typeface="+mj-cs"/>
            </a:endParaRPr>
          </a:p>
          <a:p>
            <a:pPr algn="ctr" fontAlgn="auto">
              <a:spcBef>
                <a:spcPts val="0"/>
              </a:spcBef>
              <a:spcAft>
                <a:spcPts val="0"/>
              </a:spcAft>
              <a:defRPr/>
            </a:pPr>
            <a:r>
              <a:rPr lang="fr-FR" sz="3600" dirty="0" err="1">
                <a:latin typeface="+mj-lt"/>
                <a:ea typeface="+mj-ea"/>
                <a:cs typeface="+mj-cs"/>
              </a:rPr>
              <a:t>EasyGone</a:t>
            </a:r>
            <a:r>
              <a:rPr lang="fr-FR" sz="4400" dirty="0">
                <a:latin typeface="+mj-lt"/>
                <a:ea typeface="+mj-ea"/>
                <a:cs typeface="+mj-cs"/>
              </a:rPr>
              <a:t> </a:t>
            </a:r>
          </a:p>
          <a:p>
            <a:pPr algn="ctr" fontAlgn="auto">
              <a:spcBef>
                <a:spcPts val="0"/>
              </a:spcBef>
              <a:spcAft>
                <a:spcPts val="0"/>
              </a:spcAft>
              <a:defRPr/>
            </a:pPr>
            <a:endParaRPr lang="fr-FR" sz="4400" dirty="0">
              <a:latin typeface="+mj-lt"/>
              <a:ea typeface="+mj-ea"/>
              <a:cs typeface="+mj-cs"/>
            </a:endParaRPr>
          </a:p>
          <a:p>
            <a:pPr algn="ctr" fontAlgn="auto">
              <a:spcBef>
                <a:spcPts val="0"/>
              </a:spcBef>
              <a:spcAft>
                <a:spcPts val="0"/>
              </a:spcAft>
              <a:defRPr/>
            </a:pPr>
            <a:endParaRPr lang="fr-FR" sz="4400" dirty="0">
              <a:latin typeface="+mj-lt"/>
              <a:ea typeface="+mj-ea"/>
              <a:cs typeface="+mj-cs"/>
            </a:endParaRPr>
          </a:p>
          <a:p>
            <a:pPr algn="ctr" fontAlgn="auto">
              <a:spcBef>
                <a:spcPts val="0"/>
              </a:spcBef>
              <a:spcAft>
                <a:spcPts val="0"/>
              </a:spcAft>
              <a:defRPr/>
            </a:pPr>
            <a:r>
              <a:rPr lang="fr-FR" sz="3600" dirty="0">
                <a:latin typeface="+mj-lt"/>
                <a:ea typeface="+mj-ea"/>
                <a:cs typeface="+mj-cs"/>
              </a:rPr>
              <a:t>Granulats</a:t>
            </a:r>
          </a:p>
          <a:p>
            <a:pPr algn="ctr" fontAlgn="auto">
              <a:spcBef>
                <a:spcPts val="0"/>
              </a:spcBef>
              <a:spcAft>
                <a:spcPts val="0"/>
              </a:spcAft>
              <a:defRPr/>
            </a:pPr>
            <a:endParaRPr lang="fr-FR" sz="4400" dirty="0">
              <a:latin typeface="+mj-lt"/>
              <a:ea typeface="+mj-ea"/>
              <a:cs typeface="+mj-cs"/>
            </a:endParaRPr>
          </a:p>
          <a:p>
            <a:pPr algn="ctr" fontAlgn="auto">
              <a:spcBef>
                <a:spcPts val="0"/>
              </a:spcBef>
              <a:spcAft>
                <a:spcPts val="0"/>
              </a:spcAft>
              <a:defRPr/>
            </a:pPr>
            <a:endParaRPr lang="fr-FR" sz="4400" dirty="0">
              <a:latin typeface="+mj-lt"/>
              <a:ea typeface="+mj-ea"/>
              <a:cs typeface="+mj-cs"/>
            </a:endParaRPr>
          </a:p>
          <a:p>
            <a:pPr algn="ctr" fontAlgn="auto">
              <a:spcBef>
                <a:spcPts val="0"/>
              </a:spcBef>
              <a:spcAft>
                <a:spcPts val="0"/>
              </a:spcAft>
              <a:defRPr/>
            </a:pPr>
            <a:r>
              <a:rPr lang="fr-FR" sz="3600" dirty="0">
                <a:latin typeface="+mj-lt"/>
                <a:ea typeface="+mj-ea"/>
                <a:cs typeface="+mj-cs"/>
              </a:rPr>
              <a:t>Ingénierie</a:t>
            </a:r>
          </a:p>
          <a:p>
            <a:pPr algn="ctr" fontAlgn="auto">
              <a:spcBef>
                <a:spcPts val="0"/>
              </a:spcBef>
              <a:spcAft>
                <a:spcPts val="0"/>
              </a:spcAft>
              <a:defRPr/>
            </a:pPr>
            <a:endParaRPr lang="fr-FR" sz="4400" dirty="0">
              <a:latin typeface="+mj-lt"/>
              <a:ea typeface="+mj-ea"/>
              <a:cs typeface="+mj-cs"/>
            </a:endParaRPr>
          </a:p>
          <a:p>
            <a:pPr algn="ctr" fontAlgn="auto">
              <a:spcBef>
                <a:spcPts val="0"/>
              </a:spcBef>
              <a:spcAft>
                <a:spcPts val="0"/>
              </a:spcAft>
              <a:defRPr/>
            </a:pPr>
            <a:endParaRPr lang="fr-FR" sz="4400" dirty="0">
              <a:latin typeface="+mj-lt"/>
              <a:ea typeface="+mj-ea"/>
              <a:cs typeface="+mj-cs"/>
            </a:endParaRPr>
          </a:p>
          <a:p>
            <a:pPr algn="ctr" fontAlgn="auto">
              <a:spcBef>
                <a:spcPts val="0"/>
              </a:spcBef>
              <a:spcAft>
                <a:spcPts val="0"/>
              </a:spcAft>
              <a:defRPr/>
            </a:pPr>
            <a:endParaRPr lang="fr-FR" sz="4400" dirty="0">
              <a:latin typeface="+mj-lt"/>
              <a:ea typeface="+mj-ea"/>
              <a:cs typeface="+mj-cs"/>
            </a:endParaRPr>
          </a:p>
          <a:p>
            <a:pPr algn="ctr" fontAlgn="auto">
              <a:spcBef>
                <a:spcPts val="0"/>
              </a:spcBef>
              <a:spcAft>
                <a:spcPts val="0"/>
              </a:spcAft>
              <a:defRPr/>
            </a:pPr>
            <a:endParaRPr lang="fr-FR" sz="4400" dirty="0">
              <a:latin typeface="+mj-lt"/>
              <a:ea typeface="+mj-ea"/>
              <a:cs typeface="+mj-cs"/>
            </a:endParaRPr>
          </a:p>
          <a:p>
            <a:pPr algn="ctr" fontAlgn="auto">
              <a:spcBef>
                <a:spcPts val="0"/>
              </a:spcBef>
              <a:spcAft>
                <a:spcPts val="0"/>
              </a:spcAft>
              <a:defRPr/>
            </a:pPr>
            <a:endParaRPr lang="fr-FR" sz="4400" dirty="0">
              <a:latin typeface="+mj-lt"/>
              <a:ea typeface="+mj-ea"/>
              <a:cs typeface="+mj-cs"/>
            </a:endParaRPr>
          </a:p>
        </p:txBody>
      </p:sp>
      <p:pic>
        <p:nvPicPr>
          <p:cNvPr id="15" name="Image 14" descr="cerib.gif"/>
          <p:cNvPicPr>
            <a:picLocks noChangeAspect="1"/>
          </p:cNvPicPr>
          <p:nvPr/>
        </p:nvPicPr>
        <p:blipFill>
          <a:blip r:embed="rId3" cstate="print"/>
          <a:srcRect/>
          <a:stretch>
            <a:fillRect/>
          </a:stretch>
        </p:blipFill>
        <p:spPr bwMode="auto">
          <a:xfrm>
            <a:off x="2487613" y="7858125"/>
            <a:ext cx="1143000" cy="581025"/>
          </a:xfrm>
          <a:prstGeom prst="rect">
            <a:avLst/>
          </a:prstGeom>
          <a:noFill/>
          <a:ln w="9525">
            <a:noFill/>
            <a:miter lim="800000"/>
            <a:headEnd/>
            <a:tailEnd/>
          </a:ln>
        </p:spPr>
      </p:pic>
      <p:pic>
        <p:nvPicPr>
          <p:cNvPr id="16" name="Picture 2" descr="http://www.u-cergy.fr/rech/pages/aden/_borders/logo_upc_bleu.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987925" y="7786688"/>
            <a:ext cx="1285875" cy="806450"/>
          </a:xfrm>
          <a:prstGeom prst="rect">
            <a:avLst/>
          </a:prstGeom>
          <a:noFill/>
          <a:ln w="9525">
            <a:noFill/>
            <a:miter lim="800000"/>
            <a:headEnd/>
            <a:tailEnd/>
          </a:ln>
        </p:spPr>
      </p:pic>
      <p:pic>
        <p:nvPicPr>
          <p:cNvPr id="17" name="Picture 4" descr="http://www-lgit.obs.ujf-grenoble.fr/~pgueg/VULNERALP/Images/Logo_ENTPE.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487613" y="8786813"/>
            <a:ext cx="976312" cy="1214437"/>
          </a:xfrm>
          <a:prstGeom prst="rect">
            <a:avLst/>
          </a:prstGeom>
          <a:noFill/>
          <a:ln w="9525">
            <a:noFill/>
            <a:miter lim="800000"/>
            <a:headEnd/>
            <a:tailEnd/>
          </a:ln>
        </p:spPr>
      </p:pic>
      <p:pic>
        <p:nvPicPr>
          <p:cNvPr id="18" name="Picture 8" descr="http://assises2008.irccyn.ec-nantes.fr/images/logos/logo_synervia.pn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4773613" y="8926513"/>
            <a:ext cx="1928812" cy="1074737"/>
          </a:xfrm>
          <a:prstGeom prst="rect">
            <a:avLst/>
          </a:prstGeom>
          <a:noFill/>
          <a:ln w="9525">
            <a:noFill/>
            <a:miter lim="800000"/>
            <a:headEnd/>
            <a:tailEnd/>
          </a:ln>
        </p:spPr>
      </p:pic>
      <p:sp>
        <p:nvSpPr>
          <p:cNvPr id="29703" name="ZoneTexte 19"/>
          <p:cNvSpPr txBox="1">
            <a:spLocks noChangeArrowheads="1"/>
          </p:cNvSpPr>
          <p:nvPr/>
        </p:nvSpPr>
        <p:spPr bwMode="auto">
          <a:xfrm>
            <a:off x="5214938" y="13501688"/>
            <a:ext cx="46037" cy="369887"/>
          </a:xfrm>
          <a:prstGeom prst="rect">
            <a:avLst/>
          </a:prstGeom>
          <a:noFill/>
          <a:ln w="9525">
            <a:noFill/>
            <a:miter lim="800000"/>
            <a:headEnd/>
            <a:tailEnd/>
          </a:ln>
        </p:spPr>
        <p:txBody>
          <a:bodyPr>
            <a:spAutoFit/>
          </a:bodyPr>
          <a:lstStyle/>
          <a:p>
            <a:endParaRPr lang="fr-FR">
              <a:latin typeface="Calibri" pitchFamily="34" charset="0"/>
            </a:endParaRPr>
          </a:p>
        </p:txBody>
      </p:sp>
      <p:pic>
        <p:nvPicPr>
          <p:cNvPr id="1026" name="Picture 2" descr="Granu_Bloc new"/>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1857375" y="5692775"/>
            <a:ext cx="5349875" cy="593725"/>
          </a:xfrm>
          <a:prstGeom prst="rect">
            <a:avLst/>
          </a:prstGeom>
          <a:noFill/>
          <a:ln w="9525" algn="in">
            <a:noFill/>
            <a:miter lim="800000"/>
            <a:headEnd/>
            <a:tailEnd/>
          </a:ln>
        </p:spPr>
      </p:pic>
    </p:spTree>
  </p:cSld>
  <p:clrMapOvr>
    <a:masterClrMapping/>
  </p:clrMapOvr>
  <p:transition spd="med" advTm="1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5000" fill="hold"/>
                                        <p:tgtEl>
                                          <p:spTgt spid="13"/>
                                        </p:tgtEl>
                                        <p:attrNameLst>
                                          <p:attrName>ppt_x</p:attrName>
                                        </p:attrNameLst>
                                      </p:cBhvr>
                                      <p:tavLst>
                                        <p:tav tm="0">
                                          <p:val>
                                            <p:strVal val="#ppt_x"/>
                                          </p:val>
                                        </p:tav>
                                        <p:tav tm="100000">
                                          <p:val>
                                            <p:strVal val="#ppt_x"/>
                                          </p:val>
                                        </p:tav>
                                      </p:tavLst>
                                    </p:anim>
                                    <p:anim calcmode="lin" valueType="num">
                                      <p:cBhvr>
                                        <p:cTn id="8" dur="15000" fill="hold"/>
                                        <p:tgtEl>
                                          <p:spTgt spid="13"/>
                                        </p:tgtEl>
                                        <p:attrNameLst>
                                          <p:attrName>ppt_y</p:attrName>
                                        </p:attrNameLst>
                                      </p:cBhvr>
                                      <p:tavLst>
                                        <p:tav tm="0">
                                          <p:val>
                                            <p:strVal val="#ppt_y+1"/>
                                          </p:val>
                                        </p:tav>
                                        <p:tav tm="100000">
                                          <p:val>
                                            <p:strVal val="#ppt_y-1"/>
                                          </p:val>
                                        </p:tav>
                                      </p:tavLst>
                                    </p:anim>
                                  </p:childTnLst>
                                </p:cTn>
                              </p:par>
                              <p:par>
                                <p:cTn id="9" presetID="28"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15000" fill="hold"/>
                                        <p:tgtEl>
                                          <p:spTgt spid="18"/>
                                        </p:tgtEl>
                                        <p:attrNameLst>
                                          <p:attrName>ppt_x</p:attrName>
                                        </p:attrNameLst>
                                      </p:cBhvr>
                                      <p:tavLst>
                                        <p:tav tm="0">
                                          <p:val>
                                            <p:strVal val="#ppt_x"/>
                                          </p:val>
                                        </p:tav>
                                        <p:tav tm="100000">
                                          <p:val>
                                            <p:strVal val="#ppt_x"/>
                                          </p:val>
                                        </p:tav>
                                      </p:tavLst>
                                    </p:anim>
                                    <p:anim calcmode="lin" valueType="num">
                                      <p:cBhvr>
                                        <p:cTn id="12" dur="15000" fill="hold"/>
                                        <p:tgtEl>
                                          <p:spTgt spid="18"/>
                                        </p:tgtEl>
                                        <p:attrNameLst>
                                          <p:attrName>ppt_y</p:attrName>
                                        </p:attrNameLst>
                                      </p:cBhvr>
                                      <p:tavLst>
                                        <p:tav tm="0">
                                          <p:val>
                                            <p:strVal val="#ppt_y+1"/>
                                          </p:val>
                                        </p:tav>
                                        <p:tav tm="100000">
                                          <p:val>
                                            <p:strVal val="#ppt_y-1"/>
                                          </p:val>
                                        </p:tav>
                                      </p:tavLst>
                                    </p:anim>
                                  </p:childTnLst>
                                </p:cTn>
                              </p:par>
                              <p:par>
                                <p:cTn id="13" presetID="28"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15000" fill="hold"/>
                                        <p:tgtEl>
                                          <p:spTgt spid="16"/>
                                        </p:tgtEl>
                                        <p:attrNameLst>
                                          <p:attrName>ppt_x</p:attrName>
                                        </p:attrNameLst>
                                      </p:cBhvr>
                                      <p:tavLst>
                                        <p:tav tm="0">
                                          <p:val>
                                            <p:strVal val="#ppt_x"/>
                                          </p:val>
                                        </p:tav>
                                        <p:tav tm="100000">
                                          <p:val>
                                            <p:strVal val="#ppt_x"/>
                                          </p:val>
                                        </p:tav>
                                      </p:tavLst>
                                    </p:anim>
                                    <p:anim calcmode="lin" valueType="num">
                                      <p:cBhvr>
                                        <p:cTn id="16" dur="15000" fill="hold"/>
                                        <p:tgtEl>
                                          <p:spTgt spid="16"/>
                                        </p:tgtEl>
                                        <p:attrNameLst>
                                          <p:attrName>ppt_y</p:attrName>
                                        </p:attrNameLst>
                                      </p:cBhvr>
                                      <p:tavLst>
                                        <p:tav tm="0">
                                          <p:val>
                                            <p:strVal val="#ppt_y+1"/>
                                          </p:val>
                                        </p:tav>
                                        <p:tav tm="100000">
                                          <p:val>
                                            <p:strVal val="#ppt_y-1"/>
                                          </p:val>
                                        </p:tav>
                                      </p:tavLst>
                                    </p:anim>
                                  </p:childTnLst>
                                </p:cTn>
                              </p:par>
                              <p:par>
                                <p:cTn id="17" presetID="28"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5000" fill="hold"/>
                                        <p:tgtEl>
                                          <p:spTgt spid="15"/>
                                        </p:tgtEl>
                                        <p:attrNameLst>
                                          <p:attrName>ppt_x</p:attrName>
                                        </p:attrNameLst>
                                      </p:cBhvr>
                                      <p:tavLst>
                                        <p:tav tm="0">
                                          <p:val>
                                            <p:strVal val="#ppt_x"/>
                                          </p:val>
                                        </p:tav>
                                        <p:tav tm="100000">
                                          <p:val>
                                            <p:strVal val="#ppt_x"/>
                                          </p:val>
                                        </p:tav>
                                      </p:tavLst>
                                    </p:anim>
                                    <p:anim calcmode="lin" valueType="num">
                                      <p:cBhvr>
                                        <p:cTn id="20" dur="15000" fill="hold"/>
                                        <p:tgtEl>
                                          <p:spTgt spid="15"/>
                                        </p:tgtEl>
                                        <p:attrNameLst>
                                          <p:attrName>ppt_y</p:attrName>
                                        </p:attrNameLst>
                                      </p:cBhvr>
                                      <p:tavLst>
                                        <p:tav tm="0">
                                          <p:val>
                                            <p:strVal val="#ppt_y+1"/>
                                          </p:val>
                                        </p:tav>
                                        <p:tav tm="100000">
                                          <p:val>
                                            <p:strVal val="#ppt_y-1"/>
                                          </p:val>
                                        </p:tav>
                                      </p:tavLst>
                                    </p:anim>
                                  </p:childTnLst>
                                </p:cTn>
                              </p:par>
                              <p:par>
                                <p:cTn id="21" presetID="28"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15000" fill="hold"/>
                                        <p:tgtEl>
                                          <p:spTgt spid="17"/>
                                        </p:tgtEl>
                                        <p:attrNameLst>
                                          <p:attrName>ppt_x</p:attrName>
                                        </p:attrNameLst>
                                      </p:cBhvr>
                                      <p:tavLst>
                                        <p:tav tm="0">
                                          <p:val>
                                            <p:strVal val="#ppt_x"/>
                                          </p:val>
                                        </p:tav>
                                        <p:tav tm="100000">
                                          <p:val>
                                            <p:strVal val="#ppt_x"/>
                                          </p:val>
                                        </p:tav>
                                      </p:tavLst>
                                    </p:anim>
                                    <p:anim calcmode="lin" valueType="num">
                                      <p:cBhvr>
                                        <p:cTn id="24" dur="15000" fill="hold"/>
                                        <p:tgtEl>
                                          <p:spTgt spid="17"/>
                                        </p:tgtEl>
                                        <p:attrNameLst>
                                          <p:attrName>ppt_y</p:attrName>
                                        </p:attrNameLst>
                                      </p:cBhvr>
                                      <p:tavLst>
                                        <p:tav tm="0">
                                          <p:val>
                                            <p:strVal val="#ppt_y+1"/>
                                          </p:val>
                                        </p:tav>
                                        <p:tav tm="100000">
                                          <p:val>
                                            <p:strVal val="#ppt_y-1"/>
                                          </p:val>
                                        </p:tav>
                                      </p:tavLst>
                                    </p:anim>
                                  </p:childTnLst>
                                </p:cTn>
                              </p:par>
                              <p:par>
                                <p:cTn id="25" presetID="28"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 calcmode="lin" valueType="num">
                                      <p:cBhvr>
                                        <p:cTn id="27" dur="15000" fill="hold"/>
                                        <p:tgtEl>
                                          <p:spTgt spid="1026"/>
                                        </p:tgtEl>
                                        <p:attrNameLst>
                                          <p:attrName>ppt_x</p:attrName>
                                        </p:attrNameLst>
                                      </p:cBhvr>
                                      <p:tavLst>
                                        <p:tav tm="0">
                                          <p:val>
                                            <p:strVal val="#ppt_x"/>
                                          </p:val>
                                        </p:tav>
                                        <p:tav tm="100000">
                                          <p:val>
                                            <p:strVal val="#ppt_x"/>
                                          </p:val>
                                        </p:tav>
                                      </p:tavLst>
                                    </p:anim>
                                    <p:anim calcmode="lin" valueType="num">
                                      <p:cBhvr>
                                        <p:cTn id="28" dur="15000" fill="hold"/>
                                        <p:tgtEl>
                                          <p:spTgt spid="1026"/>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
          <p:cNvSpPr txBox="1">
            <a:spLocks noChangeArrowheads="1"/>
          </p:cNvSpPr>
          <p:nvPr/>
        </p:nvSpPr>
        <p:spPr>
          <a:xfrm>
            <a:off x="285750" y="357188"/>
            <a:ext cx="8643938" cy="5000625"/>
          </a:xfrm>
          <a:prstGeom prst="rect">
            <a:avLst/>
          </a:prstGeom>
          <a:noFill/>
          <a:ln/>
        </p:spPr>
        <p:txBody>
          <a:bodyPr lIns="90000" tIns="46800" rIns="90000" bIns="46800" anchor="ctr"/>
          <a:lstStyle/>
          <a:p>
            <a:pPr algn="ctr" fontAlgn="auto">
              <a:spcBef>
                <a:spcPts val="0"/>
              </a:spcBef>
              <a:spcAft>
                <a:spcPts val="0"/>
              </a:spcAft>
              <a:defRPr/>
            </a:pPr>
            <a:r>
              <a:rPr lang="fr-FR" sz="4400" dirty="0">
                <a:latin typeface="+mj-lt"/>
                <a:ea typeface="+mj-ea"/>
                <a:cs typeface="+mj-cs"/>
              </a:rPr>
              <a:t>Merci de votre attention.</a:t>
            </a:r>
            <a:endParaRPr lang="fr-FR" sz="9600" dirty="0">
              <a:latin typeface="+mj-lt"/>
              <a:ea typeface="+mj-ea"/>
              <a:cs typeface="+mj-cs"/>
            </a:endParaRPr>
          </a:p>
        </p:txBody>
      </p:sp>
      <p:sp>
        <p:nvSpPr>
          <p:cNvPr id="31747" name="ZoneTexte 19"/>
          <p:cNvSpPr txBox="1">
            <a:spLocks noChangeArrowheads="1"/>
          </p:cNvSpPr>
          <p:nvPr/>
        </p:nvSpPr>
        <p:spPr bwMode="auto">
          <a:xfrm>
            <a:off x="5214938" y="13501688"/>
            <a:ext cx="46037" cy="369887"/>
          </a:xfrm>
          <a:prstGeom prst="rect">
            <a:avLst/>
          </a:prstGeom>
          <a:noFill/>
          <a:ln w="9525">
            <a:noFill/>
            <a:miter lim="800000"/>
            <a:headEnd/>
            <a:tailEnd/>
          </a:ln>
        </p:spPr>
        <p:txBody>
          <a:bodyPr>
            <a:spAutoFit/>
          </a:bodyPr>
          <a:lstStyle/>
          <a:p>
            <a:endParaRPr lang="fr-FR">
              <a:latin typeface="Calibri" pitchFamily="34" charset="0"/>
            </a:endParaRPr>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Pensées 23"/>
          <p:cNvSpPr/>
          <p:nvPr/>
        </p:nvSpPr>
        <p:spPr>
          <a:xfrm>
            <a:off x="6632575" y="1643063"/>
            <a:ext cx="482600" cy="714375"/>
          </a:xfrm>
          <a:prstGeom prst="cloudCallout">
            <a:avLst>
              <a:gd name="adj1" fmla="val -13937"/>
              <a:gd name="adj2" fmla="val 46833"/>
            </a:avLst>
          </a:prstGeom>
          <a:solidFill>
            <a:schemeClr val="bg2">
              <a:lumMod val="90000"/>
            </a:schemeClr>
          </a:solid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cxnSp>
        <p:nvCxnSpPr>
          <p:cNvPr id="14" name="Connecteur droit 13"/>
          <p:cNvCxnSpPr/>
          <p:nvPr/>
        </p:nvCxnSpPr>
        <p:spPr>
          <a:xfrm rot="5400000" flipH="1" flipV="1">
            <a:off x="6642100" y="2659063"/>
            <a:ext cx="576263" cy="15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1"/>
          <p:cNvSpPr txBox="1">
            <a:spLocks noChangeArrowheads="1"/>
          </p:cNvSpPr>
          <p:nvPr/>
        </p:nvSpPr>
        <p:spPr>
          <a:xfrm>
            <a:off x="285750" y="1928813"/>
            <a:ext cx="1857375" cy="4143375"/>
          </a:xfrm>
          <a:prstGeom prst="rect">
            <a:avLst/>
          </a:prstGeom>
          <a:solidFill>
            <a:schemeClr val="bg1">
              <a:alpha val="48000"/>
            </a:schemeClr>
          </a:solidFill>
          <a:ln/>
        </p:spPr>
        <p:txBody>
          <a:bodyPr lIns="90000" tIns="46800" rIns="90000" bIns="46800" anchor="ctr"/>
          <a:lstStyle/>
          <a:p>
            <a:pPr algn="ctr" fontAlgn="auto">
              <a:spcBef>
                <a:spcPts val="0"/>
              </a:spcBef>
              <a:spcAft>
                <a:spcPts val="0"/>
              </a:spcAft>
              <a:defRPr/>
            </a:pPr>
            <a:endParaRPr lang="fr-FR" sz="1400" dirty="0">
              <a:latin typeface="+mj-lt"/>
              <a:ea typeface="+mj-ea"/>
              <a:cs typeface="+mj-cs"/>
            </a:endParaRPr>
          </a:p>
          <a:p>
            <a:pPr algn="ctr" fontAlgn="auto">
              <a:spcBef>
                <a:spcPts val="0"/>
              </a:spcBef>
              <a:spcAft>
                <a:spcPts val="0"/>
              </a:spcAft>
              <a:defRPr/>
            </a:pPr>
            <a:endParaRPr lang="fr-FR" sz="1400" dirty="0">
              <a:latin typeface="+mj-lt"/>
              <a:ea typeface="+mj-ea"/>
              <a:cs typeface="+mj-cs"/>
            </a:endParaRPr>
          </a:p>
          <a:p>
            <a:pPr algn="ctr" fontAlgn="auto">
              <a:spcBef>
                <a:spcPts val="0"/>
              </a:spcBef>
              <a:spcAft>
                <a:spcPts val="0"/>
              </a:spcAft>
              <a:defRPr/>
            </a:pPr>
            <a:r>
              <a:rPr lang="fr-FR" sz="1400" dirty="0">
                <a:latin typeface="+mj-lt"/>
                <a:ea typeface="+mj-ea"/>
                <a:cs typeface="+mj-cs"/>
              </a:rPr>
              <a:t>Il est possible de produire deux types de produits isolants :</a:t>
            </a:r>
          </a:p>
          <a:p>
            <a:pPr algn="ctr" fontAlgn="auto">
              <a:spcBef>
                <a:spcPts val="0"/>
              </a:spcBef>
              <a:spcAft>
                <a:spcPts val="0"/>
              </a:spcAft>
              <a:defRPr/>
            </a:pPr>
            <a:r>
              <a:rPr lang="fr-FR" sz="1400" dirty="0">
                <a:latin typeface="+mj-lt"/>
                <a:ea typeface="+mj-ea"/>
                <a:cs typeface="+mj-cs"/>
              </a:rPr>
              <a:t>Solutions </a:t>
            </a:r>
            <a:r>
              <a:rPr lang="fr-FR" sz="1400" dirty="0" err="1">
                <a:latin typeface="+mj-lt"/>
                <a:ea typeface="+mj-ea"/>
                <a:cs typeface="+mj-cs"/>
              </a:rPr>
              <a:t>monomurs</a:t>
            </a:r>
            <a:r>
              <a:rPr lang="fr-FR" sz="1400" dirty="0">
                <a:latin typeface="+mj-lt"/>
                <a:ea typeface="+mj-ea"/>
                <a:cs typeface="+mj-cs"/>
              </a:rPr>
              <a:t> ou systèmes constructifs  à isolation rapportée.</a:t>
            </a:r>
          </a:p>
          <a:p>
            <a:pPr algn="ctr" fontAlgn="auto">
              <a:spcBef>
                <a:spcPts val="0"/>
              </a:spcBef>
              <a:spcAft>
                <a:spcPts val="0"/>
              </a:spcAft>
              <a:defRPr/>
            </a:pPr>
            <a:endParaRPr lang="fr-FR" sz="1400" dirty="0">
              <a:latin typeface="+mj-lt"/>
              <a:ea typeface="+mj-ea"/>
              <a:cs typeface="+mj-cs"/>
            </a:endParaRPr>
          </a:p>
          <a:p>
            <a:pPr algn="ctr" fontAlgn="auto">
              <a:spcBef>
                <a:spcPts val="0"/>
              </a:spcBef>
              <a:spcAft>
                <a:spcPts val="0"/>
              </a:spcAft>
              <a:defRPr/>
            </a:pPr>
            <a:endParaRPr lang="fr-FR" sz="1400" dirty="0">
              <a:latin typeface="+mj-lt"/>
              <a:ea typeface="+mj-ea"/>
              <a:cs typeface="+mj-cs"/>
            </a:endParaRPr>
          </a:p>
          <a:p>
            <a:pPr algn="ctr" fontAlgn="auto">
              <a:spcBef>
                <a:spcPts val="0"/>
              </a:spcBef>
              <a:spcAft>
                <a:spcPts val="0"/>
              </a:spcAft>
              <a:defRPr/>
            </a:pPr>
            <a:endParaRPr lang="en-GB" sz="1400" dirty="0">
              <a:latin typeface="+mj-lt"/>
              <a:ea typeface="+mj-ea"/>
              <a:cs typeface="+mj-cs"/>
            </a:endParaRPr>
          </a:p>
        </p:txBody>
      </p:sp>
      <p:sp>
        <p:nvSpPr>
          <p:cNvPr id="4" name="Pentagone 3"/>
          <p:cNvSpPr/>
          <p:nvPr/>
        </p:nvSpPr>
        <p:spPr>
          <a:xfrm rot="16200000">
            <a:off x="3636169" y="1178719"/>
            <a:ext cx="3286125" cy="5214937"/>
          </a:xfrm>
          <a:prstGeom prst="homePlate">
            <a:avLst>
              <a:gd name="adj" fmla="val 3898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cxnSp>
        <p:nvCxnSpPr>
          <p:cNvPr id="8" name="Connecteur droit 7"/>
          <p:cNvCxnSpPr/>
          <p:nvPr/>
        </p:nvCxnSpPr>
        <p:spPr>
          <a:xfrm>
            <a:off x="2671763" y="3429000"/>
            <a:ext cx="5214937"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a:off x="2671763" y="5224463"/>
            <a:ext cx="5214937" cy="15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2671763" y="3643313"/>
            <a:ext cx="5214937" cy="15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rot="5400000" flipH="1" flipV="1">
            <a:off x="6481762" y="2608263"/>
            <a:ext cx="468313"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a:off x="6704013" y="2376488"/>
            <a:ext cx="239712" cy="15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rot="5400000">
            <a:off x="2123281" y="4429919"/>
            <a:ext cx="1571625"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rot="5400000">
            <a:off x="6857206" y="4428332"/>
            <a:ext cx="1571625"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470775" y="3643313"/>
            <a:ext cx="179388" cy="15716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7" name="Rectangle 16"/>
          <p:cNvSpPr/>
          <p:nvPr/>
        </p:nvSpPr>
        <p:spPr>
          <a:xfrm>
            <a:off x="7648575" y="3643313"/>
            <a:ext cx="252413" cy="1571625"/>
          </a:xfrm>
          <a:prstGeom prst="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cxnSp>
        <p:nvCxnSpPr>
          <p:cNvPr id="19" name="Connecteur droit 18"/>
          <p:cNvCxnSpPr/>
          <p:nvPr/>
        </p:nvCxnSpPr>
        <p:spPr>
          <a:xfrm rot="5400000">
            <a:off x="6690519" y="4428332"/>
            <a:ext cx="1571625" cy="158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ZoneTexte 20"/>
          <p:cNvSpPr txBox="1">
            <a:spLocks noChangeArrowheads="1"/>
          </p:cNvSpPr>
          <p:nvPr/>
        </p:nvSpPr>
        <p:spPr bwMode="auto">
          <a:xfrm>
            <a:off x="7215188" y="3714750"/>
            <a:ext cx="1071562" cy="1446213"/>
          </a:xfrm>
          <a:prstGeom prst="rect">
            <a:avLst/>
          </a:prstGeom>
          <a:noFill/>
          <a:ln w="9525">
            <a:noFill/>
            <a:miter lim="800000"/>
            <a:headEnd/>
            <a:tailEnd/>
          </a:ln>
        </p:spPr>
        <p:txBody>
          <a:bodyPr>
            <a:spAutoFit/>
          </a:bodyPr>
          <a:lstStyle/>
          <a:p>
            <a:r>
              <a:rPr lang="fr-FR" sz="8800" b="1">
                <a:latin typeface="Calibri" pitchFamily="34" charset="0"/>
              </a:rPr>
              <a:t>?</a:t>
            </a:r>
          </a:p>
        </p:txBody>
      </p:sp>
      <p:pic>
        <p:nvPicPr>
          <p:cNvPr id="6161" name="Image 22" descr="BRQ 2.bmp"/>
          <p:cNvPicPr preferRelativeResize="0">
            <a:picLocks/>
          </p:cNvPicPr>
          <p:nvPr/>
        </p:nvPicPr>
        <p:blipFill>
          <a:blip r:embed="rId4" cstate="print"/>
          <a:srcRect l="2962" t="1613" r="44772" b="31499"/>
          <a:stretch>
            <a:fillRect/>
          </a:stretch>
        </p:blipFill>
        <p:spPr bwMode="auto">
          <a:xfrm>
            <a:off x="2657475" y="3654425"/>
            <a:ext cx="695325" cy="1573213"/>
          </a:xfrm>
          <a:prstGeom prst="rect">
            <a:avLst/>
          </a:prstGeom>
          <a:noFill/>
          <a:ln w="9525">
            <a:noFill/>
            <a:miter lim="800000"/>
            <a:headEnd/>
            <a:tailEnd/>
          </a:ln>
        </p:spPr>
      </p:pic>
      <p:sp>
        <p:nvSpPr>
          <p:cNvPr id="22" name="ZoneTexte 21"/>
          <p:cNvSpPr txBox="1">
            <a:spLocks noChangeArrowheads="1"/>
          </p:cNvSpPr>
          <p:nvPr/>
        </p:nvSpPr>
        <p:spPr bwMode="auto">
          <a:xfrm>
            <a:off x="2571750" y="3714750"/>
            <a:ext cx="857250" cy="1446213"/>
          </a:xfrm>
          <a:prstGeom prst="rect">
            <a:avLst/>
          </a:prstGeom>
          <a:noFill/>
          <a:ln w="9525">
            <a:noFill/>
            <a:miter lim="800000"/>
            <a:headEnd/>
            <a:tailEnd/>
          </a:ln>
        </p:spPr>
        <p:txBody>
          <a:bodyPr>
            <a:spAutoFit/>
          </a:bodyPr>
          <a:lstStyle/>
          <a:p>
            <a:r>
              <a:rPr lang="fr-FR" sz="8800" b="1">
                <a:latin typeface="Calibri" pitchFamily="34" charset="0"/>
              </a:rPr>
              <a:t>?</a:t>
            </a:r>
          </a:p>
        </p:txBody>
      </p:sp>
      <p:sp>
        <p:nvSpPr>
          <p:cNvPr id="25" name="Rectangle 1"/>
          <p:cNvSpPr txBox="1">
            <a:spLocks noChangeArrowheads="1"/>
          </p:cNvSpPr>
          <p:nvPr/>
        </p:nvSpPr>
        <p:spPr>
          <a:xfrm>
            <a:off x="285750" y="571500"/>
            <a:ext cx="8501063" cy="1000125"/>
          </a:xfrm>
          <a:prstGeom prst="rect">
            <a:avLst/>
          </a:prstGeom>
          <a:solidFill>
            <a:schemeClr val="bg1">
              <a:alpha val="48000"/>
            </a:schemeClr>
          </a:solidFill>
          <a:ln/>
        </p:spPr>
        <p:txBody>
          <a:bodyPr lIns="90000" tIns="46800" rIns="90000" bIns="46800" anchor="ctr">
            <a:normAutofit/>
          </a:bodyPr>
          <a:lstStyle/>
          <a:p>
            <a:pPr algn="ctr" fontAlgn="auto">
              <a:spcBef>
                <a:spcPts val="1000"/>
              </a:spcBef>
              <a:spcAft>
                <a:spcPts val="10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3600">
                <a:latin typeface="+mj-lt"/>
                <a:ea typeface="+mj-ea"/>
                <a:cs typeface="+mj-cs"/>
              </a:rPr>
              <a:t>Pourquoi EasyTherm</a:t>
            </a:r>
            <a:r>
              <a:rPr lang="en-GB" sz="2000" baseline="80000">
                <a:latin typeface="Arial"/>
                <a:ea typeface="+mj-ea"/>
                <a:cs typeface="Arial"/>
              </a:rPr>
              <a:t>®</a:t>
            </a:r>
            <a:r>
              <a:rPr lang="en-GB" sz="3600" baseline="80000">
                <a:latin typeface="+mj-lt"/>
                <a:ea typeface="+mj-ea"/>
                <a:cs typeface="+mj-cs"/>
              </a:rPr>
              <a:t> </a:t>
            </a:r>
            <a:r>
              <a:rPr lang="en-GB" sz="3600">
                <a:latin typeface="+mj-lt"/>
                <a:ea typeface="+mj-ea"/>
                <a:cs typeface="+mj-cs"/>
              </a:rPr>
              <a:t>?</a:t>
            </a:r>
            <a:endParaRPr lang="en-GB" sz="3600" dirty="0">
              <a:latin typeface="+mj-lt"/>
              <a:ea typeface="+mj-ea"/>
              <a:cs typeface="+mj-c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1000" fill="hold"/>
                                        <p:tgtEl>
                                          <p:spTgt spid="21"/>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0"/>
                                  </p:stCondLst>
                                  <p:childTnLst>
                                    <p:anim calcmode="discrete" valueType="str">
                                      <p:cBhvr>
                                        <p:cTn id="8" dur="1000" fill="hold"/>
                                        <p:tgtEl>
                                          <p:spTgt spid="2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Pensées 23"/>
          <p:cNvSpPr/>
          <p:nvPr/>
        </p:nvSpPr>
        <p:spPr>
          <a:xfrm>
            <a:off x="6632575" y="1643063"/>
            <a:ext cx="482600" cy="714375"/>
          </a:xfrm>
          <a:prstGeom prst="cloudCallout">
            <a:avLst>
              <a:gd name="adj1" fmla="val -13937"/>
              <a:gd name="adj2" fmla="val 46833"/>
            </a:avLst>
          </a:prstGeom>
          <a:solidFill>
            <a:schemeClr val="bg2">
              <a:lumMod val="90000"/>
            </a:schemeClr>
          </a:solid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cxnSp>
        <p:nvCxnSpPr>
          <p:cNvPr id="14" name="Connecteur droit 13"/>
          <p:cNvCxnSpPr/>
          <p:nvPr/>
        </p:nvCxnSpPr>
        <p:spPr>
          <a:xfrm rot="5400000" flipH="1" flipV="1">
            <a:off x="6642100" y="2659063"/>
            <a:ext cx="576263" cy="15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1"/>
          <p:cNvSpPr txBox="1">
            <a:spLocks noChangeArrowheads="1"/>
          </p:cNvSpPr>
          <p:nvPr/>
        </p:nvSpPr>
        <p:spPr>
          <a:xfrm>
            <a:off x="285750" y="1928813"/>
            <a:ext cx="1857375" cy="4143375"/>
          </a:xfrm>
          <a:prstGeom prst="rect">
            <a:avLst/>
          </a:prstGeom>
          <a:solidFill>
            <a:schemeClr val="bg1">
              <a:alpha val="48000"/>
            </a:schemeClr>
          </a:solidFill>
          <a:ln/>
        </p:spPr>
        <p:txBody>
          <a:bodyPr lIns="90000" tIns="46800" rIns="90000" bIns="46800" anchor="ctr"/>
          <a:lstStyle/>
          <a:p>
            <a:pPr algn="ctr" fontAlgn="auto">
              <a:spcBef>
                <a:spcPts val="0"/>
              </a:spcBef>
              <a:spcAft>
                <a:spcPts val="0"/>
              </a:spcAft>
              <a:defRPr/>
            </a:pPr>
            <a:endParaRPr lang="fr-FR" sz="1400" dirty="0">
              <a:latin typeface="+mj-lt"/>
              <a:ea typeface="+mj-ea"/>
              <a:cs typeface="+mj-cs"/>
            </a:endParaRPr>
          </a:p>
          <a:p>
            <a:pPr algn="ctr" fontAlgn="auto">
              <a:spcBef>
                <a:spcPts val="0"/>
              </a:spcBef>
              <a:spcAft>
                <a:spcPts val="0"/>
              </a:spcAft>
              <a:defRPr/>
            </a:pPr>
            <a:endParaRPr lang="fr-FR" sz="1400" dirty="0">
              <a:latin typeface="+mj-lt"/>
              <a:ea typeface="+mj-ea"/>
              <a:cs typeface="+mj-cs"/>
            </a:endParaRPr>
          </a:p>
          <a:p>
            <a:pPr algn="ctr" fontAlgn="auto">
              <a:spcBef>
                <a:spcPts val="0"/>
              </a:spcBef>
              <a:spcAft>
                <a:spcPts val="0"/>
              </a:spcAft>
              <a:defRPr/>
            </a:pPr>
            <a:r>
              <a:rPr lang="fr-FR" sz="1400" dirty="0">
                <a:latin typeface="+mj-lt"/>
                <a:ea typeface="+mj-ea"/>
                <a:cs typeface="+mj-cs"/>
              </a:rPr>
              <a:t>Les solutions </a:t>
            </a:r>
            <a:r>
              <a:rPr lang="fr-FR" sz="1400" dirty="0" err="1">
                <a:latin typeface="+mj-lt"/>
                <a:ea typeface="+mj-ea"/>
                <a:cs typeface="+mj-cs"/>
              </a:rPr>
              <a:t>monomurs</a:t>
            </a:r>
            <a:r>
              <a:rPr lang="fr-FR" sz="1400" dirty="0">
                <a:latin typeface="+mj-lt"/>
                <a:ea typeface="+mj-ea"/>
                <a:cs typeface="+mj-cs"/>
              </a:rPr>
              <a:t>, si elles présentent des performances impressionnantes, ne représentent qu’un faible volume des ventes : </a:t>
            </a:r>
          </a:p>
          <a:p>
            <a:pPr algn="ctr" fontAlgn="auto">
              <a:spcBef>
                <a:spcPts val="0"/>
              </a:spcBef>
              <a:spcAft>
                <a:spcPts val="0"/>
              </a:spcAft>
              <a:defRPr/>
            </a:pPr>
            <a:r>
              <a:rPr lang="fr-FR" sz="1400" dirty="0">
                <a:latin typeface="+mj-lt"/>
                <a:ea typeface="+mj-ea"/>
                <a:cs typeface="+mj-cs"/>
              </a:rPr>
              <a:t>En effet, elles présentent le double inconvénient d’augmenter considérablement l’épaisseur des murs et de perdre une grande partie de leur efficacité en cas de défaut de pause.</a:t>
            </a:r>
          </a:p>
          <a:p>
            <a:pPr algn="ctr" fontAlgn="auto">
              <a:spcBef>
                <a:spcPts val="0"/>
              </a:spcBef>
              <a:spcAft>
                <a:spcPts val="0"/>
              </a:spcAft>
              <a:defRPr/>
            </a:pPr>
            <a:endParaRPr lang="fr-FR" sz="1400" dirty="0">
              <a:latin typeface="+mj-lt"/>
              <a:ea typeface="+mj-ea"/>
              <a:cs typeface="+mj-cs"/>
            </a:endParaRPr>
          </a:p>
          <a:p>
            <a:pPr algn="ctr" fontAlgn="auto">
              <a:spcBef>
                <a:spcPts val="0"/>
              </a:spcBef>
              <a:spcAft>
                <a:spcPts val="0"/>
              </a:spcAft>
              <a:defRPr/>
            </a:pPr>
            <a:endParaRPr lang="fr-FR" sz="1400" dirty="0">
              <a:latin typeface="+mj-lt"/>
              <a:ea typeface="+mj-ea"/>
              <a:cs typeface="+mj-cs"/>
            </a:endParaRPr>
          </a:p>
          <a:p>
            <a:pPr algn="ctr" fontAlgn="auto">
              <a:spcBef>
                <a:spcPts val="0"/>
              </a:spcBef>
              <a:spcAft>
                <a:spcPts val="0"/>
              </a:spcAft>
              <a:defRPr/>
            </a:pPr>
            <a:endParaRPr lang="en-GB" sz="1400" dirty="0">
              <a:latin typeface="+mj-lt"/>
              <a:ea typeface="+mj-ea"/>
              <a:cs typeface="+mj-cs"/>
            </a:endParaRPr>
          </a:p>
        </p:txBody>
      </p:sp>
      <p:sp>
        <p:nvSpPr>
          <p:cNvPr id="4" name="Pentagone 3"/>
          <p:cNvSpPr/>
          <p:nvPr/>
        </p:nvSpPr>
        <p:spPr>
          <a:xfrm rot="16200000">
            <a:off x="3636169" y="1178719"/>
            <a:ext cx="3286125" cy="5214937"/>
          </a:xfrm>
          <a:prstGeom prst="homePlate">
            <a:avLst>
              <a:gd name="adj" fmla="val 3898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cxnSp>
        <p:nvCxnSpPr>
          <p:cNvPr id="8" name="Connecteur droit 7"/>
          <p:cNvCxnSpPr/>
          <p:nvPr/>
        </p:nvCxnSpPr>
        <p:spPr>
          <a:xfrm>
            <a:off x="2671763" y="3429000"/>
            <a:ext cx="5214937"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a:off x="2671763" y="5224463"/>
            <a:ext cx="5214937" cy="15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2671763" y="3643313"/>
            <a:ext cx="5214937" cy="15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rot="5400000" flipH="1" flipV="1">
            <a:off x="6481762" y="2608263"/>
            <a:ext cx="468313"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a:off x="6704013" y="2376488"/>
            <a:ext cx="239712" cy="15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rot="5400000">
            <a:off x="2123281" y="4429919"/>
            <a:ext cx="1571625"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rot="5400000">
            <a:off x="6857206" y="4428332"/>
            <a:ext cx="1571625"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Double flèche horizontale 15"/>
          <p:cNvSpPr/>
          <p:nvPr/>
        </p:nvSpPr>
        <p:spPr>
          <a:xfrm>
            <a:off x="3143250" y="4286250"/>
            <a:ext cx="4286250" cy="500063"/>
          </a:xfrm>
          <a:prstGeom prst="leftRightArrow">
            <a:avLst/>
          </a:prstGeom>
          <a:solidFill>
            <a:srgbClr val="BED58B"/>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solidFill>
                  <a:srgbClr val="FF0000"/>
                </a:solidFill>
              </a:rPr>
              <a:t>Surface habitable</a:t>
            </a:r>
          </a:p>
        </p:txBody>
      </p:sp>
      <p:pic>
        <p:nvPicPr>
          <p:cNvPr id="7182" name="Image 16" descr="BRQ 2.bmp"/>
          <p:cNvPicPr preferRelativeResize="0">
            <a:picLocks/>
          </p:cNvPicPr>
          <p:nvPr/>
        </p:nvPicPr>
        <p:blipFill>
          <a:blip r:embed="rId3" cstate="print"/>
          <a:srcRect l="2962" t="1613" r="44772" b="31499"/>
          <a:stretch>
            <a:fillRect/>
          </a:stretch>
        </p:blipFill>
        <p:spPr bwMode="auto">
          <a:xfrm>
            <a:off x="2657475" y="3654425"/>
            <a:ext cx="414338" cy="1573213"/>
          </a:xfrm>
          <a:prstGeom prst="rect">
            <a:avLst/>
          </a:prstGeom>
          <a:noFill/>
          <a:ln w="9525">
            <a:noFill/>
            <a:miter lim="800000"/>
            <a:headEnd/>
            <a:tailEnd/>
          </a:ln>
        </p:spPr>
      </p:pic>
      <p:pic>
        <p:nvPicPr>
          <p:cNvPr id="7183" name="Image 18" descr="BRQ 2.bmp"/>
          <p:cNvPicPr preferRelativeResize="0">
            <a:picLocks/>
          </p:cNvPicPr>
          <p:nvPr/>
        </p:nvPicPr>
        <p:blipFill>
          <a:blip r:embed="rId3" cstate="print"/>
          <a:srcRect l="2962" t="1613" r="44772" b="31499"/>
          <a:stretch>
            <a:fillRect/>
          </a:stretch>
        </p:blipFill>
        <p:spPr bwMode="auto">
          <a:xfrm>
            <a:off x="7486650" y="3643313"/>
            <a:ext cx="414338" cy="1573212"/>
          </a:xfrm>
          <a:prstGeom prst="rect">
            <a:avLst/>
          </a:prstGeom>
          <a:noFill/>
          <a:ln w="9525">
            <a:noFill/>
            <a:miter lim="800000"/>
            <a:headEnd/>
            <a:tailEnd/>
          </a:ln>
        </p:spPr>
      </p:pic>
      <p:sp>
        <p:nvSpPr>
          <p:cNvPr id="21" name="Rectangle 1"/>
          <p:cNvSpPr txBox="1">
            <a:spLocks noChangeArrowheads="1"/>
          </p:cNvSpPr>
          <p:nvPr/>
        </p:nvSpPr>
        <p:spPr>
          <a:xfrm>
            <a:off x="285750" y="571500"/>
            <a:ext cx="8501063" cy="1000125"/>
          </a:xfrm>
          <a:prstGeom prst="rect">
            <a:avLst/>
          </a:prstGeom>
          <a:solidFill>
            <a:schemeClr val="bg1">
              <a:alpha val="48000"/>
            </a:schemeClr>
          </a:solidFill>
          <a:ln/>
        </p:spPr>
        <p:txBody>
          <a:bodyPr lIns="90000" tIns="46800" rIns="90000" bIns="46800" anchor="ctr">
            <a:normAutofit/>
          </a:bodyPr>
          <a:lstStyle/>
          <a:p>
            <a:pPr algn="ctr" fontAlgn="auto">
              <a:spcBef>
                <a:spcPts val="1000"/>
              </a:spcBef>
              <a:spcAft>
                <a:spcPts val="10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3600">
                <a:latin typeface="+mj-lt"/>
                <a:ea typeface="+mj-ea"/>
                <a:cs typeface="+mj-cs"/>
              </a:rPr>
              <a:t>Pourquoi EasyTherm</a:t>
            </a:r>
            <a:r>
              <a:rPr lang="en-GB" sz="2000" baseline="80000">
                <a:latin typeface="Arial"/>
                <a:ea typeface="+mj-ea"/>
                <a:cs typeface="Arial"/>
              </a:rPr>
              <a:t>®</a:t>
            </a:r>
            <a:r>
              <a:rPr lang="en-GB" sz="3600" baseline="80000">
                <a:latin typeface="+mj-lt"/>
                <a:ea typeface="+mj-ea"/>
                <a:cs typeface="+mj-cs"/>
              </a:rPr>
              <a:t> </a:t>
            </a:r>
            <a:r>
              <a:rPr lang="en-GB" sz="3600">
                <a:latin typeface="+mj-lt"/>
                <a:ea typeface="+mj-ea"/>
                <a:cs typeface="+mj-cs"/>
              </a:rPr>
              <a:t>?</a:t>
            </a:r>
            <a:endParaRPr lang="en-GB" sz="3600" dirty="0">
              <a:latin typeface="+mj-lt"/>
              <a:ea typeface="+mj-ea"/>
              <a:cs typeface="+mj-cs"/>
            </a:endParaRPr>
          </a:p>
        </p:txBody>
      </p:sp>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Pensées 23"/>
          <p:cNvSpPr/>
          <p:nvPr/>
        </p:nvSpPr>
        <p:spPr>
          <a:xfrm>
            <a:off x="6632575" y="1643063"/>
            <a:ext cx="482600" cy="714375"/>
          </a:xfrm>
          <a:prstGeom prst="cloudCallout">
            <a:avLst>
              <a:gd name="adj1" fmla="val -13937"/>
              <a:gd name="adj2" fmla="val 46833"/>
            </a:avLst>
          </a:prstGeom>
          <a:solidFill>
            <a:schemeClr val="bg2">
              <a:lumMod val="90000"/>
            </a:schemeClr>
          </a:solid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cxnSp>
        <p:nvCxnSpPr>
          <p:cNvPr id="14" name="Connecteur droit 13"/>
          <p:cNvCxnSpPr/>
          <p:nvPr/>
        </p:nvCxnSpPr>
        <p:spPr>
          <a:xfrm rot="5400000" flipH="1" flipV="1">
            <a:off x="6642100" y="2659063"/>
            <a:ext cx="576263" cy="15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1"/>
          <p:cNvSpPr txBox="1">
            <a:spLocks noChangeArrowheads="1"/>
          </p:cNvSpPr>
          <p:nvPr/>
        </p:nvSpPr>
        <p:spPr>
          <a:xfrm>
            <a:off x="285750" y="1928813"/>
            <a:ext cx="1857375" cy="4143375"/>
          </a:xfrm>
          <a:prstGeom prst="rect">
            <a:avLst/>
          </a:prstGeom>
          <a:solidFill>
            <a:schemeClr val="bg1">
              <a:alpha val="48000"/>
            </a:schemeClr>
          </a:solidFill>
          <a:ln/>
        </p:spPr>
        <p:txBody>
          <a:bodyPr lIns="90000" tIns="46800" rIns="90000" bIns="46800" anchor="ctr"/>
          <a:lstStyle/>
          <a:p>
            <a:pPr algn="ctr" fontAlgn="auto">
              <a:spcBef>
                <a:spcPts val="0"/>
              </a:spcBef>
              <a:spcAft>
                <a:spcPts val="0"/>
              </a:spcAft>
              <a:defRPr/>
            </a:pPr>
            <a:endParaRPr lang="fr-FR" sz="1400" dirty="0">
              <a:latin typeface="+mj-lt"/>
              <a:ea typeface="+mj-ea"/>
              <a:cs typeface="+mj-cs"/>
            </a:endParaRPr>
          </a:p>
          <a:p>
            <a:pPr algn="ctr" fontAlgn="auto">
              <a:spcBef>
                <a:spcPts val="0"/>
              </a:spcBef>
              <a:spcAft>
                <a:spcPts val="0"/>
              </a:spcAft>
              <a:defRPr/>
            </a:pPr>
            <a:endParaRPr lang="fr-FR" sz="1400" dirty="0">
              <a:latin typeface="+mj-lt"/>
              <a:ea typeface="+mj-ea"/>
              <a:cs typeface="+mj-cs"/>
            </a:endParaRPr>
          </a:p>
          <a:p>
            <a:pPr algn="ctr" fontAlgn="auto">
              <a:spcBef>
                <a:spcPts val="0"/>
              </a:spcBef>
              <a:spcAft>
                <a:spcPts val="0"/>
              </a:spcAft>
              <a:defRPr/>
            </a:pPr>
            <a:r>
              <a:rPr lang="fr-FR" sz="1400" dirty="0">
                <a:latin typeface="+mj-lt"/>
                <a:ea typeface="+mj-ea"/>
                <a:cs typeface="+mj-cs"/>
              </a:rPr>
              <a:t>Les solutions </a:t>
            </a:r>
            <a:r>
              <a:rPr lang="fr-FR" sz="1400" dirty="0" err="1">
                <a:latin typeface="+mj-lt"/>
                <a:ea typeface="+mj-ea"/>
                <a:cs typeface="+mj-cs"/>
              </a:rPr>
              <a:t>monomurs</a:t>
            </a:r>
            <a:r>
              <a:rPr lang="fr-FR" sz="1400" dirty="0">
                <a:latin typeface="+mj-lt"/>
                <a:ea typeface="+mj-ea"/>
                <a:cs typeface="+mj-cs"/>
              </a:rPr>
              <a:t>, si elles présentent des performances impressionnantes, ne représentent qu’un faible volume des ventes : </a:t>
            </a:r>
          </a:p>
          <a:p>
            <a:pPr algn="ctr" fontAlgn="auto">
              <a:spcBef>
                <a:spcPts val="0"/>
              </a:spcBef>
              <a:spcAft>
                <a:spcPts val="0"/>
              </a:spcAft>
              <a:defRPr/>
            </a:pPr>
            <a:r>
              <a:rPr lang="fr-FR" sz="1400" dirty="0">
                <a:latin typeface="+mj-lt"/>
                <a:ea typeface="+mj-ea"/>
                <a:cs typeface="+mj-cs"/>
              </a:rPr>
              <a:t>En effet, elles présentent le double inconvénient d’augmenter considérablement l’épaisseur des murs et de perdre une grande partie de leur efficacité en cas de défaut de pause.</a:t>
            </a:r>
          </a:p>
          <a:p>
            <a:pPr algn="ctr" fontAlgn="auto">
              <a:spcBef>
                <a:spcPts val="0"/>
              </a:spcBef>
              <a:spcAft>
                <a:spcPts val="0"/>
              </a:spcAft>
              <a:defRPr/>
            </a:pPr>
            <a:endParaRPr lang="fr-FR" sz="1400" dirty="0">
              <a:latin typeface="+mj-lt"/>
              <a:ea typeface="+mj-ea"/>
              <a:cs typeface="+mj-cs"/>
            </a:endParaRPr>
          </a:p>
          <a:p>
            <a:pPr algn="ctr" fontAlgn="auto">
              <a:spcBef>
                <a:spcPts val="0"/>
              </a:spcBef>
              <a:spcAft>
                <a:spcPts val="0"/>
              </a:spcAft>
              <a:defRPr/>
            </a:pPr>
            <a:endParaRPr lang="fr-FR" sz="1400" dirty="0">
              <a:latin typeface="+mj-lt"/>
              <a:ea typeface="+mj-ea"/>
              <a:cs typeface="+mj-cs"/>
            </a:endParaRPr>
          </a:p>
          <a:p>
            <a:pPr algn="ctr" fontAlgn="auto">
              <a:spcBef>
                <a:spcPts val="0"/>
              </a:spcBef>
              <a:spcAft>
                <a:spcPts val="0"/>
              </a:spcAft>
              <a:defRPr/>
            </a:pPr>
            <a:endParaRPr lang="en-GB" sz="1400" dirty="0">
              <a:latin typeface="+mj-lt"/>
              <a:ea typeface="+mj-ea"/>
              <a:cs typeface="+mj-cs"/>
            </a:endParaRPr>
          </a:p>
        </p:txBody>
      </p:sp>
      <p:sp>
        <p:nvSpPr>
          <p:cNvPr id="4" name="Pentagone 3"/>
          <p:cNvSpPr/>
          <p:nvPr/>
        </p:nvSpPr>
        <p:spPr>
          <a:xfrm rot="16200000">
            <a:off x="3636169" y="1178719"/>
            <a:ext cx="3286125" cy="5214937"/>
          </a:xfrm>
          <a:prstGeom prst="homePlate">
            <a:avLst>
              <a:gd name="adj" fmla="val 3898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cxnSp>
        <p:nvCxnSpPr>
          <p:cNvPr id="8" name="Connecteur droit 7"/>
          <p:cNvCxnSpPr/>
          <p:nvPr/>
        </p:nvCxnSpPr>
        <p:spPr>
          <a:xfrm>
            <a:off x="2671763" y="3429000"/>
            <a:ext cx="5214937"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a:off x="2671763" y="5224463"/>
            <a:ext cx="5214937" cy="15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2671763" y="3643313"/>
            <a:ext cx="5214937" cy="15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rot="5400000" flipH="1" flipV="1">
            <a:off x="6481762" y="2608263"/>
            <a:ext cx="468313"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a:off x="6704013" y="2376488"/>
            <a:ext cx="239712" cy="15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rot="5400000">
            <a:off x="2123281" y="4429919"/>
            <a:ext cx="1571625"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rot="5400000">
            <a:off x="6857206" y="4428332"/>
            <a:ext cx="1571625"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Double flèche horizontale 15"/>
          <p:cNvSpPr/>
          <p:nvPr/>
        </p:nvSpPr>
        <p:spPr>
          <a:xfrm>
            <a:off x="3286125" y="4286250"/>
            <a:ext cx="4000500" cy="500063"/>
          </a:xfrm>
          <a:prstGeom prst="leftRightArrow">
            <a:avLst/>
          </a:prstGeom>
          <a:solidFill>
            <a:srgbClr val="BED58B"/>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solidFill>
                  <a:srgbClr val="FF0000"/>
                </a:solidFill>
              </a:rPr>
              <a:t>Surface habitable</a:t>
            </a:r>
          </a:p>
        </p:txBody>
      </p:sp>
      <p:pic>
        <p:nvPicPr>
          <p:cNvPr id="8206" name="Image 16" descr="BRQ 2.bmp"/>
          <p:cNvPicPr preferRelativeResize="0">
            <a:picLocks/>
          </p:cNvPicPr>
          <p:nvPr/>
        </p:nvPicPr>
        <p:blipFill>
          <a:blip r:embed="rId3" cstate="print"/>
          <a:srcRect l="2962" t="1613" r="44772" b="31499"/>
          <a:stretch>
            <a:fillRect/>
          </a:stretch>
        </p:blipFill>
        <p:spPr bwMode="auto">
          <a:xfrm>
            <a:off x="7329488" y="3643313"/>
            <a:ext cx="571500" cy="1573212"/>
          </a:xfrm>
          <a:prstGeom prst="rect">
            <a:avLst/>
          </a:prstGeom>
          <a:noFill/>
          <a:ln w="9525">
            <a:noFill/>
            <a:miter lim="800000"/>
            <a:headEnd/>
            <a:tailEnd/>
          </a:ln>
        </p:spPr>
      </p:pic>
      <p:pic>
        <p:nvPicPr>
          <p:cNvPr id="8207" name="Image 18" descr="BRQ 2.bmp"/>
          <p:cNvPicPr preferRelativeResize="0">
            <a:picLocks/>
          </p:cNvPicPr>
          <p:nvPr/>
        </p:nvPicPr>
        <p:blipFill>
          <a:blip r:embed="rId3" cstate="print"/>
          <a:srcRect l="2962" t="1613" r="44772" b="31499"/>
          <a:stretch>
            <a:fillRect/>
          </a:stretch>
        </p:blipFill>
        <p:spPr bwMode="auto">
          <a:xfrm>
            <a:off x="2657475" y="3643313"/>
            <a:ext cx="571500" cy="1573212"/>
          </a:xfrm>
          <a:prstGeom prst="rect">
            <a:avLst/>
          </a:prstGeom>
          <a:noFill/>
          <a:ln w="9525">
            <a:noFill/>
            <a:miter lim="800000"/>
            <a:headEnd/>
            <a:tailEnd/>
          </a:ln>
        </p:spPr>
      </p:pic>
      <p:sp>
        <p:nvSpPr>
          <p:cNvPr id="21" name="Rectangle 1"/>
          <p:cNvSpPr txBox="1">
            <a:spLocks noChangeArrowheads="1"/>
          </p:cNvSpPr>
          <p:nvPr/>
        </p:nvSpPr>
        <p:spPr>
          <a:xfrm>
            <a:off x="285750" y="571500"/>
            <a:ext cx="8501063" cy="1000125"/>
          </a:xfrm>
          <a:prstGeom prst="rect">
            <a:avLst/>
          </a:prstGeom>
          <a:solidFill>
            <a:schemeClr val="bg1">
              <a:alpha val="48000"/>
            </a:schemeClr>
          </a:solidFill>
          <a:ln/>
        </p:spPr>
        <p:txBody>
          <a:bodyPr lIns="90000" tIns="46800" rIns="90000" bIns="46800" anchor="ctr">
            <a:normAutofit/>
          </a:bodyPr>
          <a:lstStyle/>
          <a:p>
            <a:pPr algn="ctr" fontAlgn="auto">
              <a:spcBef>
                <a:spcPts val="1000"/>
              </a:spcBef>
              <a:spcAft>
                <a:spcPts val="10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3600">
                <a:latin typeface="+mj-lt"/>
                <a:ea typeface="+mj-ea"/>
                <a:cs typeface="+mj-cs"/>
              </a:rPr>
              <a:t>Pourquoi EasyTherm</a:t>
            </a:r>
            <a:r>
              <a:rPr lang="en-GB" sz="2000" baseline="80000">
                <a:latin typeface="Arial"/>
                <a:ea typeface="+mj-ea"/>
                <a:cs typeface="Arial"/>
              </a:rPr>
              <a:t>®</a:t>
            </a:r>
            <a:r>
              <a:rPr lang="en-GB" sz="3600" baseline="80000">
                <a:latin typeface="+mj-lt"/>
                <a:ea typeface="+mj-ea"/>
                <a:cs typeface="+mj-cs"/>
              </a:rPr>
              <a:t> </a:t>
            </a:r>
            <a:r>
              <a:rPr lang="en-GB" sz="3600">
                <a:latin typeface="+mj-lt"/>
                <a:ea typeface="+mj-ea"/>
                <a:cs typeface="+mj-cs"/>
              </a:rPr>
              <a:t>?</a:t>
            </a:r>
            <a:endParaRPr lang="en-GB" sz="3600" dirty="0">
              <a:latin typeface="+mj-lt"/>
              <a:ea typeface="+mj-ea"/>
              <a:cs typeface="+mj-cs"/>
            </a:endParaRPr>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Pensées 23"/>
          <p:cNvSpPr/>
          <p:nvPr/>
        </p:nvSpPr>
        <p:spPr>
          <a:xfrm>
            <a:off x="6632575" y="1643063"/>
            <a:ext cx="482600" cy="714375"/>
          </a:xfrm>
          <a:prstGeom prst="cloudCallout">
            <a:avLst>
              <a:gd name="adj1" fmla="val -13937"/>
              <a:gd name="adj2" fmla="val 46833"/>
            </a:avLst>
          </a:prstGeom>
          <a:solidFill>
            <a:schemeClr val="bg2">
              <a:lumMod val="90000"/>
            </a:schemeClr>
          </a:solid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cxnSp>
        <p:nvCxnSpPr>
          <p:cNvPr id="14" name="Connecteur droit 13"/>
          <p:cNvCxnSpPr/>
          <p:nvPr/>
        </p:nvCxnSpPr>
        <p:spPr>
          <a:xfrm rot="5400000" flipH="1" flipV="1">
            <a:off x="6642100" y="2659063"/>
            <a:ext cx="576263" cy="15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1"/>
          <p:cNvSpPr txBox="1">
            <a:spLocks noChangeArrowheads="1"/>
          </p:cNvSpPr>
          <p:nvPr/>
        </p:nvSpPr>
        <p:spPr>
          <a:xfrm>
            <a:off x="285750" y="1928813"/>
            <a:ext cx="1857375" cy="4143375"/>
          </a:xfrm>
          <a:prstGeom prst="rect">
            <a:avLst/>
          </a:prstGeom>
          <a:solidFill>
            <a:schemeClr val="bg1">
              <a:alpha val="48000"/>
            </a:schemeClr>
          </a:solidFill>
          <a:ln/>
        </p:spPr>
        <p:txBody>
          <a:bodyPr lIns="90000" tIns="46800" rIns="90000" bIns="46800" anchor="ctr"/>
          <a:lstStyle/>
          <a:p>
            <a:pPr algn="ctr" fontAlgn="auto">
              <a:spcBef>
                <a:spcPts val="0"/>
              </a:spcBef>
              <a:spcAft>
                <a:spcPts val="0"/>
              </a:spcAft>
              <a:defRPr/>
            </a:pPr>
            <a:endParaRPr lang="fr-FR" sz="1400" dirty="0">
              <a:latin typeface="+mj-lt"/>
              <a:ea typeface="+mj-ea"/>
              <a:cs typeface="+mj-cs"/>
            </a:endParaRPr>
          </a:p>
          <a:p>
            <a:pPr algn="ctr" fontAlgn="auto">
              <a:spcBef>
                <a:spcPts val="0"/>
              </a:spcBef>
              <a:spcAft>
                <a:spcPts val="0"/>
              </a:spcAft>
              <a:defRPr/>
            </a:pPr>
            <a:endParaRPr lang="fr-FR" sz="1400" dirty="0">
              <a:latin typeface="+mj-lt"/>
              <a:ea typeface="+mj-ea"/>
              <a:cs typeface="+mj-cs"/>
            </a:endParaRPr>
          </a:p>
          <a:p>
            <a:pPr algn="ctr" fontAlgn="auto">
              <a:spcBef>
                <a:spcPts val="0"/>
              </a:spcBef>
              <a:spcAft>
                <a:spcPts val="0"/>
              </a:spcAft>
              <a:defRPr/>
            </a:pPr>
            <a:r>
              <a:rPr lang="fr-FR" sz="1400" dirty="0">
                <a:latin typeface="+mj-lt"/>
                <a:ea typeface="+mj-ea"/>
                <a:cs typeface="+mj-cs"/>
              </a:rPr>
              <a:t>Les solutions </a:t>
            </a:r>
            <a:r>
              <a:rPr lang="fr-FR" sz="1400" dirty="0" err="1">
                <a:latin typeface="+mj-lt"/>
                <a:ea typeface="+mj-ea"/>
                <a:cs typeface="+mj-cs"/>
              </a:rPr>
              <a:t>monomurs</a:t>
            </a:r>
            <a:r>
              <a:rPr lang="fr-FR" sz="1400" dirty="0">
                <a:latin typeface="+mj-lt"/>
                <a:ea typeface="+mj-ea"/>
                <a:cs typeface="+mj-cs"/>
              </a:rPr>
              <a:t>, si elles présentent des performances impressionnantes, ne représentent qu’un faible volume des ventes : </a:t>
            </a:r>
          </a:p>
          <a:p>
            <a:pPr algn="ctr" fontAlgn="auto">
              <a:spcBef>
                <a:spcPts val="0"/>
              </a:spcBef>
              <a:spcAft>
                <a:spcPts val="0"/>
              </a:spcAft>
              <a:defRPr/>
            </a:pPr>
            <a:r>
              <a:rPr lang="fr-FR" sz="1400" dirty="0">
                <a:latin typeface="+mj-lt"/>
                <a:ea typeface="+mj-ea"/>
                <a:cs typeface="+mj-cs"/>
              </a:rPr>
              <a:t>En effet, elles présentent le double inconvénient d’augmenter considérablement l’épaisseur des murs et de perdre une grande partie de leur efficacité en cas de défaut de pause.</a:t>
            </a:r>
          </a:p>
          <a:p>
            <a:pPr algn="ctr" fontAlgn="auto">
              <a:spcBef>
                <a:spcPts val="0"/>
              </a:spcBef>
              <a:spcAft>
                <a:spcPts val="0"/>
              </a:spcAft>
              <a:defRPr/>
            </a:pPr>
            <a:endParaRPr lang="fr-FR" sz="1400" dirty="0">
              <a:latin typeface="+mj-lt"/>
              <a:ea typeface="+mj-ea"/>
              <a:cs typeface="+mj-cs"/>
            </a:endParaRPr>
          </a:p>
          <a:p>
            <a:pPr algn="ctr" fontAlgn="auto">
              <a:spcBef>
                <a:spcPts val="0"/>
              </a:spcBef>
              <a:spcAft>
                <a:spcPts val="0"/>
              </a:spcAft>
              <a:defRPr/>
            </a:pPr>
            <a:endParaRPr lang="fr-FR" sz="1400" dirty="0">
              <a:latin typeface="+mj-lt"/>
              <a:ea typeface="+mj-ea"/>
              <a:cs typeface="+mj-cs"/>
            </a:endParaRPr>
          </a:p>
          <a:p>
            <a:pPr algn="ctr" fontAlgn="auto">
              <a:spcBef>
                <a:spcPts val="0"/>
              </a:spcBef>
              <a:spcAft>
                <a:spcPts val="0"/>
              </a:spcAft>
              <a:defRPr/>
            </a:pPr>
            <a:endParaRPr lang="en-GB" sz="1400" dirty="0">
              <a:latin typeface="+mj-lt"/>
              <a:ea typeface="+mj-ea"/>
              <a:cs typeface="+mj-cs"/>
            </a:endParaRPr>
          </a:p>
        </p:txBody>
      </p:sp>
      <p:sp>
        <p:nvSpPr>
          <p:cNvPr id="4" name="Pentagone 3"/>
          <p:cNvSpPr/>
          <p:nvPr/>
        </p:nvSpPr>
        <p:spPr>
          <a:xfrm rot="16200000">
            <a:off x="3636169" y="1178719"/>
            <a:ext cx="3286125" cy="5214937"/>
          </a:xfrm>
          <a:prstGeom prst="homePlate">
            <a:avLst>
              <a:gd name="adj" fmla="val 3898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cxnSp>
        <p:nvCxnSpPr>
          <p:cNvPr id="8" name="Connecteur droit 7"/>
          <p:cNvCxnSpPr/>
          <p:nvPr/>
        </p:nvCxnSpPr>
        <p:spPr>
          <a:xfrm>
            <a:off x="2671763" y="3429000"/>
            <a:ext cx="5214937"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a:off x="2671763" y="5224463"/>
            <a:ext cx="5214937" cy="15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2671763" y="3643313"/>
            <a:ext cx="5214937" cy="15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rot="5400000" flipH="1" flipV="1">
            <a:off x="6481762" y="2608263"/>
            <a:ext cx="468313"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a:off x="6704013" y="2376488"/>
            <a:ext cx="239712" cy="15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rot="5400000">
            <a:off x="2123281" y="4429919"/>
            <a:ext cx="1571625"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rot="5400000">
            <a:off x="6857206" y="4428332"/>
            <a:ext cx="1571625"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Double flèche horizontale 15"/>
          <p:cNvSpPr/>
          <p:nvPr/>
        </p:nvSpPr>
        <p:spPr>
          <a:xfrm>
            <a:off x="3429000" y="4286250"/>
            <a:ext cx="3643313" cy="500063"/>
          </a:xfrm>
          <a:prstGeom prst="leftRightArrow">
            <a:avLst/>
          </a:prstGeom>
          <a:solidFill>
            <a:srgbClr val="BED58B"/>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solidFill>
                  <a:srgbClr val="FF0000"/>
                </a:solidFill>
              </a:rPr>
              <a:t>Surface habitable</a:t>
            </a:r>
          </a:p>
        </p:txBody>
      </p:sp>
      <p:pic>
        <p:nvPicPr>
          <p:cNvPr id="9230" name="Image 16" descr="BRQ 2.bmp"/>
          <p:cNvPicPr preferRelativeResize="0">
            <a:picLocks/>
          </p:cNvPicPr>
          <p:nvPr/>
        </p:nvPicPr>
        <p:blipFill>
          <a:blip r:embed="rId3" cstate="print"/>
          <a:srcRect l="2962" t="1613" r="44772" b="31499"/>
          <a:stretch>
            <a:fillRect/>
          </a:stretch>
        </p:blipFill>
        <p:spPr bwMode="auto">
          <a:xfrm>
            <a:off x="7143750" y="3643313"/>
            <a:ext cx="757238" cy="1573212"/>
          </a:xfrm>
          <a:prstGeom prst="rect">
            <a:avLst/>
          </a:prstGeom>
          <a:noFill/>
          <a:ln w="9525">
            <a:noFill/>
            <a:miter lim="800000"/>
            <a:headEnd/>
            <a:tailEnd/>
          </a:ln>
        </p:spPr>
      </p:pic>
      <p:pic>
        <p:nvPicPr>
          <p:cNvPr id="9231" name="Image 18" descr="BRQ 2.bmp"/>
          <p:cNvPicPr preferRelativeResize="0">
            <a:picLocks/>
          </p:cNvPicPr>
          <p:nvPr/>
        </p:nvPicPr>
        <p:blipFill>
          <a:blip r:embed="rId3" cstate="print"/>
          <a:srcRect l="2962" t="1613" r="44772" b="31499"/>
          <a:stretch>
            <a:fillRect/>
          </a:stretch>
        </p:blipFill>
        <p:spPr bwMode="auto">
          <a:xfrm>
            <a:off x="2643188" y="3643313"/>
            <a:ext cx="757237" cy="1573212"/>
          </a:xfrm>
          <a:prstGeom prst="rect">
            <a:avLst/>
          </a:prstGeom>
          <a:noFill/>
          <a:ln w="9525">
            <a:noFill/>
            <a:miter lim="800000"/>
            <a:headEnd/>
            <a:tailEnd/>
          </a:ln>
        </p:spPr>
      </p:pic>
      <p:sp>
        <p:nvSpPr>
          <p:cNvPr id="21" name="Rectangle 1"/>
          <p:cNvSpPr txBox="1">
            <a:spLocks noChangeArrowheads="1"/>
          </p:cNvSpPr>
          <p:nvPr/>
        </p:nvSpPr>
        <p:spPr>
          <a:xfrm>
            <a:off x="285750" y="571500"/>
            <a:ext cx="8501063" cy="1000125"/>
          </a:xfrm>
          <a:prstGeom prst="rect">
            <a:avLst/>
          </a:prstGeom>
          <a:solidFill>
            <a:schemeClr val="bg1">
              <a:alpha val="48000"/>
            </a:schemeClr>
          </a:solidFill>
          <a:ln/>
        </p:spPr>
        <p:txBody>
          <a:bodyPr lIns="90000" tIns="46800" rIns="90000" bIns="46800" anchor="ctr">
            <a:normAutofit/>
          </a:bodyPr>
          <a:lstStyle/>
          <a:p>
            <a:pPr algn="ctr" fontAlgn="auto">
              <a:spcBef>
                <a:spcPts val="1000"/>
              </a:spcBef>
              <a:spcAft>
                <a:spcPts val="10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3600">
                <a:latin typeface="+mj-lt"/>
                <a:ea typeface="+mj-ea"/>
                <a:cs typeface="+mj-cs"/>
              </a:rPr>
              <a:t>Pourquoi EasyTherm</a:t>
            </a:r>
            <a:r>
              <a:rPr lang="en-GB" sz="2000" baseline="80000">
                <a:latin typeface="Arial"/>
                <a:ea typeface="+mj-ea"/>
                <a:cs typeface="Arial"/>
              </a:rPr>
              <a:t>®</a:t>
            </a:r>
            <a:r>
              <a:rPr lang="en-GB" sz="3600" baseline="80000">
                <a:latin typeface="+mj-lt"/>
                <a:ea typeface="+mj-ea"/>
                <a:cs typeface="+mj-cs"/>
              </a:rPr>
              <a:t> </a:t>
            </a:r>
            <a:r>
              <a:rPr lang="en-GB" sz="3600">
                <a:latin typeface="+mj-lt"/>
                <a:ea typeface="+mj-ea"/>
                <a:cs typeface="+mj-cs"/>
              </a:rPr>
              <a:t>?</a:t>
            </a:r>
            <a:endParaRPr lang="en-GB" sz="3600" dirty="0">
              <a:latin typeface="+mj-lt"/>
              <a:ea typeface="+mj-ea"/>
              <a:cs typeface="+mj-cs"/>
            </a:endParaRP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Pensées 23"/>
          <p:cNvSpPr/>
          <p:nvPr/>
        </p:nvSpPr>
        <p:spPr>
          <a:xfrm>
            <a:off x="6632575" y="1643063"/>
            <a:ext cx="482600" cy="714375"/>
          </a:xfrm>
          <a:prstGeom prst="cloudCallout">
            <a:avLst>
              <a:gd name="adj1" fmla="val -13937"/>
              <a:gd name="adj2" fmla="val 46833"/>
            </a:avLst>
          </a:prstGeom>
          <a:solidFill>
            <a:schemeClr val="bg2">
              <a:lumMod val="90000"/>
            </a:schemeClr>
          </a:solid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cxnSp>
        <p:nvCxnSpPr>
          <p:cNvPr id="14" name="Connecteur droit 13"/>
          <p:cNvCxnSpPr/>
          <p:nvPr/>
        </p:nvCxnSpPr>
        <p:spPr>
          <a:xfrm rot="5400000" flipH="1" flipV="1">
            <a:off x="6642100" y="2659063"/>
            <a:ext cx="576263" cy="15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1"/>
          <p:cNvSpPr txBox="1">
            <a:spLocks noChangeArrowheads="1"/>
          </p:cNvSpPr>
          <p:nvPr/>
        </p:nvSpPr>
        <p:spPr>
          <a:xfrm>
            <a:off x="285750" y="1928813"/>
            <a:ext cx="1857375" cy="4143375"/>
          </a:xfrm>
          <a:prstGeom prst="rect">
            <a:avLst/>
          </a:prstGeom>
          <a:solidFill>
            <a:schemeClr val="bg1">
              <a:alpha val="48000"/>
            </a:schemeClr>
          </a:solidFill>
          <a:ln/>
        </p:spPr>
        <p:txBody>
          <a:bodyPr lIns="90000" tIns="46800" rIns="90000" bIns="46800" anchor="ctr"/>
          <a:lstStyle/>
          <a:p>
            <a:pPr algn="ctr" fontAlgn="auto">
              <a:spcBef>
                <a:spcPts val="0"/>
              </a:spcBef>
              <a:spcAft>
                <a:spcPts val="0"/>
              </a:spcAft>
              <a:defRPr/>
            </a:pPr>
            <a:endParaRPr lang="fr-FR" sz="1400" dirty="0">
              <a:latin typeface="+mj-lt"/>
              <a:ea typeface="+mj-ea"/>
              <a:cs typeface="+mj-cs"/>
            </a:endParaRPr>
          </a:p>
          <a:p>
            <a:pPr algn="ctr" fontAlgn="auto">
              <a:spcBef>
                <a:spcPts val="0"/>
              </a:spcBef>
              <a:spcAft>
                <a:spcPts val="0"/>
              </a:spcAft>
              <a:defRPr/>
            </a:pPr>
            <a:endParaRPr lang="fr-FR" sz="1400" dirty="0">
              <a:latin typeface="+mj-lt"/>
              <a:ea typeface="+mj-ea"/>
              <a:cs typeface="+mj-cs"/>
            </a:endParaRPr>
          </a:p>
          <a:p>
            <a:pPr algn="ctr" fontAlgn="auto">
              <a:spcBef>
                <a:spcPts val="0"/>
              </a:spcBef>
              <a:spcAft>
                <a:spcPts val="0"/>
              </a:spcAft>
              <a:defRPr/>
            </a:pPr>
            <a:r>
              <a:rPr lang="fr-FR" sz="1400" dirty="0">
                <a:latin typeface="+mj-lt"/>
                <a:ea typeface="+mj-ea"/>
                <a:cs typeface="+mj-cs"/>
              </a:rPr>
              <a:t>Les solutions </a:t>
            </a:r>
            <a:r>
              <a:rPr lang="fr-FR" sz="1400" dirty="0" err="1">
                <a:latin typeface="+mj-lt"/>
                <a:ea typeface="+mj-ea"/>
                <a:cs typeface="+mj-cs"/>
              </a:rPr>
              <a:t>monomurs</a:t>
            </a:r>
            <a:r>
              <a:rPr lang="fr-FR" sz="1400" dirty="0">
                <a:latin typeface="+mj-lt"/>
                <a:ea typeface="+mj-ea"/>
                <a:cs typeface="+mj-cs"/>
              </a:rPr>
              <a:t>, si elles présentent des performances impressionnantes, ne représentent qu’un faible volume des ventes : </a:t>
            </a:r>
          </a:p>
          <a:p>
            <a:pPr algn="ctr" fontAlgn="auto">
              <a:spcBef>
                <a:spcPts val="0"/>
              </a:spcBef>
              <a:spcAft>
                <a:spcPts val="0"/>
              </a:spcAft>
              <a:defRPr/>
            </a:pPr>
            <a:r>
              <a:rPr lang="fr-FR" sz="1400" dirty="0">
                <a:latin typeface="+mj-lt"/>
                <a:ea typeface="+mj-ea"/>
                <a:cs typeface="+mj-cs"/>
              </a:rPr>
              <a:t>En effet, elles présentent le double inconvénient d’augmenter considérablement l’épaisseur des murs et de perdre une grande partie de leur efficacité en cas de défaut de pause.</a:t>
            </a:r>
          </a:p>
          <a:p>
            <a:pPr algn="ctr" fontAlgn="auto">
              <a:spcBef>
                <a:spcPts val="0"/>
              </a:spcBef>
              <a:spcAft>
                <a:spcPts val="0"/>
              </a:spcAft>
              <a:defRPr/>
            </a:pPr>
            <a:endParaRPr lang="fr-FR" sz="1400" dirty="0">
              <a:latin typeface="+mj-lt"/>
              <a:ea typeface="+mj-ea"/>
              <a:cs typeface="+mj-cs"/>
            </a:endParaRPr>
          </a:p>
          <a:p>
            <a:pPr algn="ctr" fontAlgn="auto">
              <a:spcBef>
                <a:spcPts val="0"/>
              </a:spcBef>
              <a:spcAft>
                <a:spcPts val="0"/>
              </a:spcAft>
              <a:defRPr/>
            </a:pPr>
            <a:endParaRPr lang="fr-FR" sz="1400" dirty="0">
              <a:latin typeface="+mj-lt"/>
              <a:ea typeface="+mj-ea"/>
              <a:cs typeface="+mj-cs"/>
            </a:endParaRPr>
          </a:p>
          <a:p>
            <a:pPr algn="ctr" fontAlgn="auto">
              <a:spcBef>
                <a:spcPts val="0"/>
              </a:spcBef>
              <a:spcAft>
                <a:spcPts val="0"/>
              </a:spcAft>
              <a:defRPr/>
            </a:pPr>
            <a:endParaRPr lang="en-GB" sz="1400" dirty="0">
              <a:latin typeface="+mj-lt"/>
              <a:ea typeface="+mj-ea"/>
              <a:cs typeface="+mj-cs"/>
            </a:endParaRPr>
          </a:p>
        </p:txBody>
      </p:sp>
      <p:sp>
        <p:nvSpPr>
          <p:cNvPr id="4" name="Pentagone 3"/>
          <p:cNvSpPr/>
          <p:nvPr/>
        </p:nvSpPr>
        <p:spPr>
          <a:xfrm rot="16200000">
            <a:off x="3636169" y="1178719"/>
            <a:ext cx="3286125" cy="5214937"/>
          </a:xfrm>
          <a:prstGeom prst="homePlate">
            <a:avLst>
              <a:gd name="adj" fmla="val 3898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cxnSp>
        <p:nvCxnSpPr>
          <p:cNvPr id="8" name="Connecteur droit 7"/>
          <p:cNvCxnSpPr/>
          <p:nvPr/>
        </p:nvCxnSpPr>
        <p:spPr>
          <a:xfrm>
            <a:off x="2671763" y="3429000"/>
            <a:ext cx="5214937"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a:off x="2671763" y="5224463"/>
            <a:ext cx="5214937" cy="15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2671763" y="3643313"/>
            <a:ext cx="5214937" cy="15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rot="5400000" flipH="1" flipV="1">
            <a:off x="6481762" y="2608263"/>
            <a:ext cx="468313"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a:off x="6704013" y="2376488"/>
            <a:ext cx="239712" cy="15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rot="5400000">
            <a:off x="2123281" y="4429919"/>
            <a:ext cx="1571625"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rot="5400000">
            <a:off x="6857206" y="4428332"/>
            <a:ext cx="1571625"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Double flèche horizontale 15"/>
          <p:cNvSpPr/>
          <p:nvPr/>
        </p:nvSpPr>
        <p:spPr>
          <a:xfrm>
            <a:off x="3571875" y="4286250"/>
            <a:ext cx="3429000" cy="500063"/>
          </a:xfrm>
          <a:prstGeom prst="leftRightArrow">
            <a:avLst/>
          </a:prstGeom>
          <a:solidFill>
            <a:srgbClr val="BED58B"/>
          </a:solidFill>
          <a:ln>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solidFill>
                  <a:srgbClr val="FF0000"/>
                </a:solidFill>
              </a:rPr>
              <a:t>Surface habitable</a:t>
            </a:r>
          </a:p>
        </p:txBody>
      </p:sp>
      <p:pic>
        <p:nvPicPr>
          <p:cNvPr id="10254" name="Image 16" descr="BRQ 2.bmp"/>
          <p:cNvPicPr preferRelativeResize="0">
            <a:picLocks/>
          </p:cNvPicPr>
          <p:nvPr/>
        </p:nvPicPr>
        <p:blipFill>
          <a:blip r:embed="rId3" cstate="print"/>
          <a:srcRect l="2962" t="1613" r="44772" b="31499"/>
          <a:stretch>
            <a:fillRect/>
          </a:stretch>
        </p:blipFill>
        <p:spPr bwMode="auto">
          <a:xfrm>
            <a:off x="2643188" y="3643313"/>
            <a:ext cx="928687" cy="1573212"/>
          </a:xfrm>
          <a:prstGeom prst="rect">
            <a:avLst/>
          </a:prstGeom>
          <a:noFill/>
          <a:ln w="9525">
            <a:noFill/>
            <a:miter lim="800000"/>
            <a:headEnd/>
            <a:tailEnd/>
          </a:ln>
        </p:spPr>
      </p:pic>
      <p:pic>
        <p:nvPicPr>
          <p:cNvPr id="10255" name="Image 18" descr="BRQ 2.bmp"/>
          <p:cNvPicPr preferRelativeResize="0">
            <a:picLocks/>
          </p:cNvPicPr>
          <p:nvPr/>
        </p:nvPicPr>
        <p:blipFill>
          <a:blip r:embed="rId3" cstate="print"/>
          <a:srcRect l="2962" t="1613" r="44772" b="31499"/>
          <a:stretch>
            <a:fillRect/>
          </a:stretch>
        </p:blipFill>
        <p:spPr bwMode="auto">
          <a:xfrm>
            <a:off x="6972300" y="3643313"/>
            <a:ext cx="928688" cy="1573212"/>
          </a:xfrm>
          <a:prstGeom prst="rect">
            <a:avLst/>
          </a:prstGeom>
          <a:noFill/>
          <a:ln w="9525">
            <a:noFill/>
            <a:miter lim="800000"/>
            <a:headEnd/>
            <a:tailEnd/>
          </a:ln>
        </p:spPr>
      </p:pic>
      <p:sp>
        <p:nvSpPr>
          <p:cNvPr id="10256" name="Titre 19"/>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fr-FR" smtClean="0">
              <a:ea typeface="ＭＳ Ｐゴシック" pitchFamily="34" charset="-128"/>
            </a:endParaRPr>
          </a:p>
        </p:txBody>
      </p:sp>
      <p:sp>
        <p:nvSpPr>
          <p:cNvPr id="21" name="Rectangle 1"/>
          <p:cNvSpPr txBox="1">
            <a:spLocks noChangeArrowheads="1"/>
          </p:cNvSpPr>
          <p:nvPr/>
        </p:nvSpPr>
        <p:spPr>
          <a:xfrm>
            <a:off x="285750" y="571500"/>
            <a:ext cx="8501063" cy="1000125"/>
          </a:xfrm>
          <a:prstGeom prst="rect">
            <a:avLst/>
          </a:prstGeom>
          <a:solidFill>
            <a:schemeClr val="bg1">
              <a:alpha val="48000"/>
            </a:schemeClr>
          </a:solidFill>
          <a:ln/>
        </p:spPr>
        <p:txBody>
          <a:bodyPr lIns="90000" tIns="46800" rIns="90000" bIns="46800" anchor="ctr">
            <a:normAutofit/>
          </a:bodyPr>
          <a:lstStyle/>
          <a:p>
            <a:pPr algn="ctr" fontAlgn="auto">
              <a:spcBef>
                <a:spcPts val="1000"/>
              </a:spcBef>
              <a:spcAft>
                <a:spcPts val="10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3600">
                <a:latin typeface="+mj-lt"/>
                <a:ea typeface="+mj-ea"/>
                <a:cs typeface="+mj-cs"/>
              </a:rPr>
              <a:t>Pourquoi EasyTherm</a:t>
            </a:r>
            <a:r>
              <a:rPr lang="en-GB" sz="2000" baseline="80000">
                <a:latin typeface="Arial"/>
                <a:ea typeface="+mj-ea"/>
                <a:cs typeface="Arial"/>
              </a:rPr>
              <a:t>®</a:t>
            </a:r>
            <a:r>
              <a:rPr lang="en-GB" sz="3600" baseline="80000">
                <a:latin typeface="+mj-lt"/>
                <a:ea typeface="+mj-ea"/>
                <a:cs typeface="+mj-cs"/>
              </a:rPr>
              <a:t> </a:t>
            </a:r>
            <a:r>
              <a:rPr lang="en-GB" sz="3600">
                <a:latin typeface="+mj-lt"/>
                <a:ea typeface="+mj-ea"/>
                <a:cs typeface="+mj-cs"/>
              </a:rPr>
              <a:t>?</a:t>
            </a:r>
            <a:endParaRPr lang="en-GB" sz="3600" dirty="0">
              <a:latin typeface="+mj-lt"/>
              <a:ea typeface="+mj-ea"/>
              <a:cs typeface="+mj-cs"/>
            </a:endParaRPr>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Pensées 23"/>
          <p:cNvSpPr/>
          <p:nvPr/>
        </p:nvSpPr>
        <p:spPr>
          <a:xfrm>
            <a:off x="6632575" y="1643063"/>
            <a:ext cx="482600" cy="714375"/>
          </a:xfrm>
          <a:prstGeom prst="cloudCallout">
            <a:avLst>
              <a:gd name="adj1" fmla="val -13937"/>
              <a:gd name="adj2" fmla="val 46833"/>
            </a:avLst>
          </a:prstGeom>
          <a:solidFill>
            <a:schemeClr val="bg2">
              <a:lumMod val="90000"/>
            </a:schemeClr>
          </a:solid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cxnSp>
        <p:nvCxnSpPr>
          <p:cNvPr id="14" name="Connecteur droit 13"/>
          <p:cNvCxnSpPr/>
          <p:nvPr/>
        </p:nvCxnSpPr>
        <p:spPr>
          <a:xfrm rot="5400000" flipH="1" flipV="1">
            <a:off x="6642100" y="2659063"/>
            <a:ext cx="576263" cy="15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1"/>
          <p:cNvSpPr txBox="1">
            <a:spLocks noChangeArrowheads="1"/>
          </p:cNvSpPr>
          <p:nvPr/>
        </p:nvSpPr>
        <p:spPr>
          <a:xfrm>
            <a:off x="285750" y="1928813"/>
            <a:ext cx="1857375" cy="4143375"/>
          </a:xfrm>
          <a:prstGeom prst="rect">
            <a:avLst/>
          </a:prstGeom>
          <a:solidFill>
            <a:schemeClr val="bg1">
              <a:alpha val="48000"/>
            </a:schemeClr>
          </a:solidFill>
          <a:ln/>
        </p:spPr>
        <p:txBody>
          <a:bodyPr lIns="90000" tIns="46800" rIns="90000" bIns="46800" anchor="ctr"/>
          <a:lstStyle/>
          <a:p>
            <a:pPr algn="ctr" fontAlgn="auto">
              <a:spcBef>
                <a:spcPts val="0"/>
              </a:spcBef>
              <a:spcAft>
                <a:spcPts val="0"/>
              </a:spcAft>
              <a:defRPr/>
            </a:pPr>
            <a:endParaRPr lang="fr-FR" sz="1400" dirty="0">
              <a:latin typeface="+mj-lt"/>
              <a:ea typeface="+mj-ea"/>
              <a:cs typeface="+mj-cs"/>
            </a:endParaRPr>
          </a:p>
          <a:p>
            <a:pPr algn="ctr" fontAlgn="auto">
              <a:spcBef>
                <a:spcPts val="0"/>
              </a:spcBef>
              <a:spcAft>
                <a:spcPts val="0"/>
              </a:spcAft>
              <a:defRPr/>
            </a:pPr>
            <a:endParaRPr lang="fr-FR" sz="1400" dirty="0">
              <a:latin typeface="+mj-lt"/>
              <a:ea typeface="+mj-ea"/>
              <a:cs typeface="+mj-cs"/>
            </a:endParaRPr>
          </a:p>
          <a:p>
            <a:pPr algn="ctr" fontAlgn="auto">
              <a:spcBef>
                <a:spcPts val="0"/>
              </a:spcBef>
              <a:spcAft>
                <a:spcPts val="0"/>
              </a:spcAft>
              <a:defRPr/>
            </a:pPr>
            <a:r>
              <a:rPr lang="fr-FR" sz="1400" dirty="0">
                <a:latin typeface="+mj-lt"/>
                <a:ea typeface="+mj-ea"/>
                <a:cs typeface="+mj-cs"/>
              </a:rPr>
              <a:t>Les solutions </a:t>
            </a:r>
            <a:r>
              <a:rPr lang="fr-FR" sz="1400" dirty="0" err="1">
                <a:latin typeface="+mj-lt"/>
                <a:ea typeface="+mj-ea"/>
                <a:cs typeface="+mj-cs"/>
              </a:rPr>
              <a:t>monomurs</a:t>
            </a:r>
            <a:r>
              <a:rPr lang="fr-FR" sz="1400" dirty="0">
                <a:latin typeface="+mj-lt"/>
                <a:ea typeface="+mj-ea"/>
                <a:cs typeface="+mj-cs"/>
              </a:rPr>
              <a:t>, si elles présentent des performances impressionnantes, ne représentent qu’un faible volume des ventes : </a:t>
            </a:r>
          </a:p>
          <a:p>
            <a:pPr algn="ctr" fontAlgn="auto">
              <a:spcBef>
                <a:spcPts val="0"/>
              </a:spcBef>
              <a:spcAft>
                <a:spcPts val="0"/>
              </a:spcAft>
              <a:defRPr/>
            </a:pPr>
            <a:r>
              <a:rPr lang="fr-FR" sz="1400" dirty="0">
                <a:latin typeface="+mj-lt"/>
                <a:ea typeface="+mj-ea"/>
                <a:cs typeface="+mj-cs"/>
              </a:rPr>
              <a:t>En effet, elles présentent le double inconvénient d’augmenter considérablement l’épaisseur des murs et de perdre une grande partie de leur efficacité en cas de défaut de pause.</a:t>
            </a:r>
          </a:p>
          <a:p>
            <a:pPr algn="ctr" fontAlgn="auto">
              <a:spcBef>
                <a:spcPts val="0"/>
              </a:spcBef>
              <a:spcAft>
                <a:spcPts val="0"/>
              </a:spcAft>
              <a:defRPr/>
            </a:pPr>
            <a:endParaRPr lang="fr-FR" sz="1400" dirty="0">
              <a:latin typeface="+mj-lt"/>
              <a:ea typeface="+mj-ea"/>
              <a:cs typeface="+mj-cs"/>
            </a:endParaRPr>
          </a:p>
          <a:p>
            <a:pPr algn="ctr" fontAlgn="auto">
              <a:spcBef>
                <a:spcPts val="0"/>
              </a:spcBef>
              <a:spcAft>
                <a:spcPts val="0"/>
              </a:spcAft>
              <a:defRPr/>
            </a:pPr>
            <a:endParaRPr lang="fr-FR" sz="1400" dirty="0">
              <a:latin typeface="+mj-lt"/>
              <a:ea typeface="+mj-ea"/>
              <a:cs typeface="+mj-cs"/>
            </a:endParaRPr>
          </a:p>
          <a:p>
            <a:pPr algn="ctr" fontAlgn="auto">
              <a:spcBef>
                <a:spcPts val="0"/>
              </a:spcBef>
              <a:spcAft>
                <a:spcPts val="0"/>
              </a:spcAft>
              <a:defRPr/>
            </a:pPr>
            <a:endParaRPr lang="en-GB" sz="1400" dirty="0">
              <a:latin typeface="+mj-lt"/>
              <a:ea typeface="+mj-ea"/>
              <a:cs typeface="+mj-cs"/>
            </a:endParaRPr>
          </a:p>
        </p:txBody>
      </p:sp>
      <p:sp>
        <p:nvSpPr>
          <p:cNvPr id="4" name="Pentagone 3"/>
          <p:cNvSpPr/>
          <p:nvPr/>
        </p:nvSpPr>
        <p:spPr>
          <a:xfrm rot="16200000">
            <a:off x="3636169" y="1178719"/>
            <a:ext cx="3286125" cy="5214937"/>
          </a:xfrm>
          <a:prstGeom prst="homePlate">
            <a:avLst>
              <a:gd name="adj" fmla="val 3898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cxnSp>
        <p:nvCxnSpPr>
          <p:cNvPr id="8" name="Connecteur droit 7"/>
          <p:cNvCxnSpPr/>
          <p:nvPr/>
        </p:nvCxnSpPr>
        <p:spPr>
          <a:xfrm>
            <a:off x="2671763" y="3429000"/>
            <a:ext cx="5214937"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a:off x="2671763" y="5224463"/>
            <a:ext cx="5214937" cy="15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2671763" y="3643313"/>
            <a:ext cx="5214937" cy="15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rot="5400000" flipH="1" flipV="1">
            <a:off x="6481762" y="2608263"/>
            <a:ext cx="468313"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a:off x="6704013" y="2376488"/>
            <a:ext cx="239712" cy="15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rot="5400000">
            <a:off x="2123281" y="4429919"/>
            <a:ext cx="1571625"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rot="5400000">
            <a:off x="6857206" y="4428332"/>
            <a:ext cx="1571625"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Flèche droite rayée 34"/>
          <p:cNvSpPr/>
          <p:nvPr/>
        </p:nvSpPr>
        <p:spPr>
          <a:xfrm flipH="1">
            <a:off x="3429000" y="3857625"/>
            <a:ext cx="2009775" cy="428625"/>
          </a:xfrm>
          <a:prstGeom prst="stripedRightArrow">
            <a:avLst>
              <a:gd name="adj1" fmla="val 41111"/>
              <a:gd name="adj2" fmla="val 12111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t>Flux thermique</a:t>
            </a:r>
          </a:p>
        </p:txBody>
      </p:sp>
      <p:pic>
        <p:nvPicPr>
          <p:cNvPr id="11278" name="Image 18" descr="BRQ 2.bmp"/>
          <p:cNvPicPr preferRelativeResize="0">
            <a:picLocks/>
          </p:cNvPicPr>
          <p:nvPr/>
        </p:nvPicPr>
        <p:blipFill>
          <a:blip r:embed="rId3" cstate="print"/>
          <a:srcRect l="2962" t="1613" r="44772" b="31499"/>
          <a:stretch>
            <a:fillRect/>
          </a:stretch>
        </p:blipFill>
        <p:spPr bwMode="auto">
          <a:xfrm>
            <a:off x="2643188" y="3643313"/>
            <a:ext cx="428625" cy="1573212"/>
          </a:xfrm>
          <a:prstGeom prst="rect">
            <a:avLst/>
          </a:prstGeom>
          <a:noFill/>
          <a:ln w="9525">
            <a:noFill/>
            <a:miter lim="800000"/>
            <a:headEnd/>
            <a:tailEnd/>
          </a:ln>
        </p:spPr>
      </p:pic>
      <p:sp useBgFill="1">
        <p:nvSpPr>
          <p:cNvPr id="34" name="Explosion 2 33"/>
          <p:cNvSpPr/>
          <p:nvPr/>
        </p:nvSpPr>
        <p:spPr>
          <a:xfrm>
            <a:off x="2643188" y="3786188"/>
            <a:ext cx="428625" cy="500062"/>
          </a:xfrm>
          <a:prstGeom prst="irregularSeal2">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pic>
        <p:nvPicPr>
          <p:cNvPr id="11280" name="Image 19" descr="BRQ 2.bmp"/>
          <p:cNvPicPr preferRelativeResize="0">
            <a:picLocks/>
          </p:cNvPicPr>
          <p:nvPr/>
        </p:nvPicPr>
        <p:blipFill>
          <a:blip r:embed="rId3" cstate="print"/>
          <a:srcRect l="2962" t="1613" r="44772" b="31499"/>
          <a:stretch>
            <a:fillRect/>
          </a:stretch>
        </p:blipFill>
        <p:spPr bwMode="auto">
          <a:xfrm>
            <a:off x="7472363" y="3643313"/>
            <a:ext cx="428625" cy="1573212"/>
          </a:xfrm>
          <a:prstGeom prst="rect">
            <a:avLst/>
          </a:prstGeom>
          <a:noFill/>
          <a:ln w="9525">
            <a:noFill/>
            <a:miter lim="800000"/>
            <a:headEnd/>
            <a:tailEnd/>
          </a:ln>
        </p:spPr>
      </p:pic>
      <p:sp>
        <p:nvSpPr>
          <p:cNvPr id="11281" name="Titre 20"/>
          <p:cNvSpPr>
            <a:spLocks noGrp="1"/>
          </p:cNvSpPr>
          <p:nvPr>
            <p:ph type="title"/>
          </p:nvPr>
        </p:nvSpPr>
        <p:spPr bwMode="auto">
          <a:noFill/>
          <a:ln>
            <a:miter lim="800000"/>
            <a:headEnd/>
            <a:tailEnd/>
          </a:ln>
        </p:spPr>
        <p:txBody>
          <a:bodyPr vert="horz" wrap="square" lIns="91440" tIns="45720" rIns="91440" bIns="45720" numCol="1" anchor="t" anchorCtr="0" compatLnSpc="1">
            <a:prstTxWarp prst="textNoShape">
              <a:avLst/>
            </a:prstTxWarp>
          </a:bodyPr>
          <a:lstStyle/>
          <a:p>
            <a:pPr eaLnBrk="1" hangingPunct="1"/>
            <a:endParaRPr lang="fr-FR" smtClean="0">
              <a:ea typeface="ＭＳ Ｐゴシック" pitchFamily="34" charset="-128"/>
            </a:endParaRPr>
          </a:p>
        </p:txBody>
      </p:sp>
      <p:sp>
        <p:nvSpPr>
          <p:cNvPr id="22" name="Rectangle 1"/>
          <p:cNvSpPr txBox="1">
            <a:spLocks noChangeArrowheads="1"/>
          </p:cNvSpPr>
          <p:nvPr/>
        </p:nvSpPr>
        <p:spPr>
          <a:xfrm>
            <a:off x="285750" y="571500"/>
            <a:ext cx="8501063" cy="1000125"/>
          </a:xfrm>
          <a:prstGeom prst="rect">
            <a:avLst/>
          </a:prstGeom>
          <a:solidFill>
            <a:schemeClr val="bg1">
              <a:alpha val="48000"/>
            </a:schemeClr>
          </a:solidFill>
          <a:ln/>
        </p:spPr>
        <p:txBody>
          <a:bodyPr lIns="90000" tIns="46800" rIns="90000" bIns="46800" anchor="ctr">
            <a:normAutofit/>
          </a:bodyPr>
          <a:lstStyle/>
          <a:p>
            <a:pPr algn="ctr" fontAlgn="auto">
              <a:spcBef>
                <a:spcPts val="1000"/>
              </a:spcBef>
              <a:spcAft>
                <a:spcPts val="10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3600">
                <a:latin typeface="+mj-lt"/>
                <a:ea typeface="+mj-ea"/>
                <a:cs typeface="+mj-cs"/>
              </a:rPr>
              <a:t>Pourquoi EasyTherm</a:t>
            </a:r>
            <a:r>
              <a:rPr lang="en-GB" sz="2000" baseline="80000">
                <a:latin typeface="Arial"/>
                <a:ea typeface="+mj-ea"/>
                <a:cs typeface="Arial"/>
              </a:rPr>
              <a:t>®</a:t>
            </a:r>
            <a:r>
              <a:rPr lang="en-GB" sz="3600" baseline="80000">
                <a:latin typeface="+mj-lt"/>
                <a:ea typeface="+mj-ea"/>
                <a:cs typeface="+mj-cs"/>
              </a:rPr>
              <a:t> </a:t>
            </a:r>
            <a:r>
              <a:rPr lang="en-GB" sz="3600">
                <a:latin typeface="+mj-lt"/>
                <a:ea typeface="+mj-ea"/>
                <a:cs typeface="+mj-cs"/>
              </a:rPr>
              <a:t>?</a:t>
            </a:r>
            <a:endParaRPr lang="en-GB" sz="3600" dirty="0">
              <a:latin typeface="+mj-lt"/>
              <a:ea typeface="+mj-ea"/>
              <a:cs typeface="+mj-c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repeatCount="indefinite" accel="50000" decel="50000" fill="hold" grpId="0" nodeType="clickEffect">
                                  <p:stCondLst>
                                    <p:cond delay="0"/>
                                  </p:stCondLst>
                                  <p:childTnLst>
                                    <p:animMotion origin="layout" path="M 0 0  L -0.25 0  E" pathEditMode="relative" ptsTypes="">
                                      <p:cBhvr>
                                        <p:cTn id="6" dur="2000" fill="hold"/>
                                        <p:tgtEl>
                                          <p:spTgt spid="3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txBox="1">
            <a:spLocks noChangeArrowheads="1"/>
          </p:cNvSpPr>
          <p:nvPr/>
        </p:nvSpPr>
        <p:spPr>
          <a:xfrm>
            <a:off x="285750" y="1928813"/>
            <a:ext cx="1857375" cy="4143375"/>
          </a:xfrm>
          <a:prstGeom prst="rect">
            <a:avLst/>
          </a:prstGeom>
          <a:solidFill>
            <a:schemeClr val="bg1">
              <a:alpha val="48000"/>
            </a:schemeClr>
          </a:solidFill>
          <a:ln/>
        </p:spPr>
        <p:txBody>
          <a:bodyPr lIns="90000" tIns="46800" rIns="90000" bIns="46800" anchor="ctr"/>
          <a:lstStyle/>
          <a:p>
            <a:pPr algn="ctr" fontAlgn="auto">
              <a:spcBef>
                <a:spcPts val="0"/>
              </a:spcBef>
              <a:spcAft>
                <a:spcPts val="0"/>
              </a:spcAft>
              <a:defRPr/>
            </a:pPr>
            <a:endParaRPr lang="fr-FR" sz="1400" dirty="0">
              <a:latin typeface="+mj-lt"/>
              <a:ea typeface="+mj-ea"/>
              <a:cs typeface="+mj-cs"/>
            </a:endParaRPr>
          </a:p>
          <a:p>
            <a:pPr algn="ctr" fontAlgn="auto">
              <a:spcBef>
                <a:spcPts val="0"/>
              </a:spcBef>
              <a:spcAft>
                <a:spcPts val="0"/>
              </a:spcAft>
              <a:defRPr/>
            </a:pPr>
            <a:endParaRPr lang="fr-FR" sz="1400" dirty="0">
              <a:latin typeface="+mj-lt"/>
              <a:ea typeface="+mj-ea"/>
              <a:cs typeface="+mj-cs"/>
            </a:endParaRPr>
          </a:p>
          <a:p>
            <a:pPr algn="ctr" fontAlgn="auto">
              <a:spcBef>
                <a:spcPts val="0"/>
              </a:spcBef>
              <a:spcAft>
                <a:spcPts val="0"/>
              </a:spcAft>
              <a:defRPr/>
            </a:pPr>
            <a:r>
              <a:rPr lang="fr-FR" sz="1400" dirty="0">
                <a:latin typeface="+mj-lt"/>
                <a:ea typeface="+mj-ea"/>
                <a:cs typeface="+mj-cs"/>
              </a:rPr>
              <a:t>A contrario, l’avantage d’une solution mixte permet d’avoir deux couches d’isolant.</a:t>
            </a:r>
          </a:p>
          <a:p>
            <a:pPr algn="ctr" fontAlgn="auto">
              <a:spcBef>
                <a:spcPts val="0"/>
              </a:spcBef>
              <a:spcAft>
                <a:spcPts val="0"/>
              </a:spcAft>
              <a:defRPr/>
            </a:pPr>
            <a:r>
              <a:rPr lang="fr-FR" sz="1400" dirty="0">
                <a:latin typeface="+mj-lt"/>
                <a:ea typeface="+mj-ea"/>
                <a:cs typeface="+mj-cs"/>
              </a:rPr>
              <a:t>L’une apportée par le mur de bloc isolant et l’autre par l’isolation rapportée.</a:t>
            </a:r>
          </a:p>
          <a:p>
            <a:pPr algn="ctr" fontAlgn="auto">
              <a:spcBef>
                <a:spcPts val="0"/>
              </a:spcBef>
              <a:spcAft>
                <a:spcPts val="0"/>
              </a:spcAft>
              <a:defRPr/>
            </a:pPr>
            <a:endParaRPr lang="fr-FR" sz="1400" dirty="0">
              <a:latin typeface="+mj-lt"/>
              <a:ea typeface="+mj-ea"/>
              <a:cs typeface="+mj-cs"/>
            </a:endParaRPr>
          </a:p>
          <a:p>
            <a:pPr algn="ctr" fontAlgn="auto">
              <a:spcBef>
                <a:spcPts val="0"/>
              </a:spcBef>
              <a:spcAft>
                <a:spcPts val="0"/>
              </a:spcAft>
              <a:defRPr/>
            </a:pPr>
            <a:r>
              <a:rPr lang="fr-FR" sz="1400" dirty="0">
                <a:latin typeface="+mj-lt"/>
                <a:ea typeface="+mj-ea"/>
                <a:cs typeface="+mj-cs"/>
              </a:rPr>
              <a:t>Si l’une vient à faire défaut, l’autre demeure…</a:t>
            </a:r>
          </a:p>
          <a:p>
            <a:pPr algn="ctr" fontAlgn="auto">
              <a:spcBef>
                <a:spcPts val="0"/>
              </a:spcBef>
              <a:spcAft>
                <a:spcPts val="0"/>
              </a:spcAft>
              <a:defRPr/>
            </a:pPr>
            <a:endParaRPr lang="fr-FR" sz="1400" dirty="0">
              <a:latin typeface="+mj-lt"/>
              <a:ea typeface="+mj-ea"/>
              <a:cs typeface="+mj-cs"/>
            </a:endParaRPr>
          </a:p>
          <a:p>
            <a:pPr algn="ctr" fontAlgn="auto">
              <a:spcBef>
                <a:spcPts val="0"/>
              </a:spcBef>
              <a:spcAft>
                <a:spcPts val="0"/>
              </a:spcAft>
              <a:defRPr/>
            </a:pPr>
            <a:endParaRPr lang="fr-FR" sz="1400" dirty="0">
              <a:latin typeface="+mj-lt"/>
              <a:ea typeface="+mj-ea"/>
              <a:cs typeface="+mj-cs"/>
            </a:endParaRPr>
          </a:p>
          <a:p>
            <a:pPr algn="ctr" fontAlgn="auto">
              <a:spcBef>
                <a:spcPts val="0"/>
              </a:spcBef>
              <a:spcAft>
                <a:spcPts val="0"/>
              </a:spcAft>
              <a:defRPr/>
            </a:pPr>
            <a:endParaRPr lang="en-GB" sz="1400" dirty="0">
              <a:latin typeface="+mj-lt"/>
              <a:ea typeface="+mj-ea"/>
              <a:cs typeface="+mj-cs"/>
            </a:endParaRPr>
          </a:p>
        </p:txBody>
      </p:sp>
      <p:sp>
        <p:nvSpPr>
          <p:cNvPr id="4" name="Pensées 3"/>
          <p:cNvSpPr/>
          <p:nvPr/>
        </p:nvSpPr>
        <p:spPr>
          <a:xfrm>
            <a:off x="6632575" y="1643063"/>
            <a:ext cx="482600" cy="714375"/>
          </a:xfrm>
          <a:prstGeom prst="cloudCallout">
            <a:avLst>
              <a:gd name="adj1" fmla="val -13937"/>
              <a:gd name="adj2" fmla="val 46833"/>
            </a:avLst>
          </a:prstGeom>
          <a:solidFill>
            <a:schemeClr val="bg2">
              <a:lumMod val="90000"/>
            </a:schemeClr>
          </a:solidFill>
          <a:ln w="952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cxnSp>
        <p:nvCxnSpPr>
          <p:cNvPr id="6" name="Connecteur droit 5"/>
          <p:cNvCxnSpPr/>
          <p:nvPr/>
        </p:nvCxnSpPr>
        <p:spPr>
          <a:xfrm rot="5400000" flipH="1" flipV="1">
            <a:off x="6642100" y="2659063"/>
            <a:ext cx="576263" cy="15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Pentagone 6"/>
          <p:cNvSpPr/>
          <p:nvPr/>
        </p:nvSpPr>
        <p:spPr>
          <a:xfrm rot="16200000">
            <a:off x="3636169" y="1178719"/>
            <a:ext cx="3286125" cy="5214937"/>
          </a:xfrm>
          <a:prstGeom prst="homePlate">
            <a:avLst>
              <a:gd name="adj" fmla="val 3898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cxnSp>
        <p:nvCxnSpPr>
          <p:cNvPr id="8" name="Connecteur droit 7"/>
          <p:cNvCxnSpPr/>
          <p:nvPr/>
        </p:nvCxnSpPr>
        <p:spPr>
          <a:xfrm>
            <a:off x="2671763" y="3429000"/>
            <a:ext cx="5214937"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a:off x="2671763" y="5224463"/>
            <a:ext cx="5214937" cy="15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2671763" y="3643313"/>
            <a:ext cx="5214937" cy="15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rot="5400000" flipH="1" flipV="1">
            <a:off x="6481762" y="2608263"/>
            <a:ext cx="468313"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6704013" y="2376488"/>
            <a:ext cx="239712" cy="15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7572375" y="3643313"/>
            <a:ext cx="71438" cy="15716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cxnSp>
        <p:nvCxnSpPr>
          <p:cNvPr id="25" name="Connecteur droit 24"/>
          <p:cNvCxnSpPr/>
          <p:nvPr/>
        </p:nvCxnSpPr>
        <p:spPr>
          <a:xfrm rot="5400000">
            <a:off x="6785769" y="4428332"/>
            <a:ext cx="1571625" cy="158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7639050" y="3643313"/>
            <a:ext cx="252413" cy="1571625"/>
          </a:xfrm>
          <a:prstGeom prst="rect">
            <a:avLst/>
          </a:prstGeom>
          <a:blipFill>
            <a:blip r:embed="rId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useBgFill="1">
        <p:nvSpPr>
          <p:cNvPr id="36" name="Explosion 2 35"/>
          <p:cNvSpPr/>
          <p:nvPr/>
        </p:nvSpPr>
        <p:spPr>
          <a:xfrm>
            <a:off x="7643813" y="3857625"/>
            <a:ext cx="285750" cy="357188"/>
          </a:xfrm>
          <a:prstGeom prst="irregularSeal2">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useBgFill="1">
        <p:nvSpPr>
          <p:cNvPr id="37" name="Explosion 2 36"/>
          <p:cNvSpPr/>
          <p:nvPr/>
        </p:nvSpPr>
        <p:spPr>
          <a:xfrm>
            <a:off x="7543800" y="4714875"/>
            <a:ext cx="142875" cy="142875"/>
          </a:xfrm>
          <a:prstGeom prst="irregularSeal2">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39" name="Flèche droite rayée 38"/>
          <p:cNvSpPr/>
          <p:nvPr/>
        </p:nvSpPr>
        <p:spPr>
          <a:xfrm>
            <a:off x="5572125" y="3929063"/>
            <a:ext cx="2000250" cy="214312"/>
          </a:xfrm>
          <a:prstGeom prst="stripedRightArrow">
            <a:avLst>
              <a:gd name="adj1" fmla="val 41111"/>
              <a:gd name="adj2" fmla="val 12111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1400" dirty="0"/>
              <a:t>Flux thermique</a:t>
            </a:r>
          </a:p>
        </p:txBody>
      </p:sp>
      <p:sp>
        <p:nvSpPr>
          <p:cNvPr id="40" name="Flèche droite rayée 39"/>
          <p:cNvSpPr/>
          <p:nvPr/>
        </p:nvSpPr>
        <p:spPr>
          <a:xfrm>
            <a:off x="5572125" y="4695825"/>
            <a:ext cx="2000250" cy="214313"/>
          </a:xfrm>
          <a:prstGeom prst="stripedRightArrow">
            <a:avLst>
              <a:gd name="adj1" fmla="val 41111"/>
              <a:gd name="adj2" fmla="val 12111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sz="1400" dirty="0"/>
              <a:t>Flux thermique</a:t>
            </a:r>
          </a:p>
        </p:txBody>
      </p:sp>
      <p:sp>
        <p:nvSpPr>
          <p:cNvPr id="26" name="ZoneTexte 25"/>
          <p:cNvSpPr txBox="1">
            <a:spLocks noChangeArrowheads="1"/>
          </p:cNvSpPr>
          <p:nvPr/>
        </p:nvSpPr>
        <p:spPr bwMode="auto">
          <a:xfrm>
            <a:off x="7000875" y="5435600"/>
            <a:ext cx="1428750" cy="708025"/>
          </a:xfrm>
          <a:prstGeom prst="rect">
            <a:avLst/>
          </a:prstGeom>
          <a:noFill/>
          <a:ln w="9525">
            <a:noFill/>
            <a:miter lim="800000"/>
            <a:headEnd/>
            <a:tailEnd/>
          </a:ln>
        </p:spPr>
        <p:txBody>
          <a:bodyPr>
            <a:spAutoFit/>
          </a:bodyPr>
          <a:lstStyle/>
          <a:p>
            <a:pPr algn="ctr"/>
            <a:r>
              <a:rPr lang="fr-FR" sz="2000">
                <a:latin typeface="Calibri" pitchFamily="34" charset="0"/>
              </a:rPr>
              <a:t>Bloc thermique</a:t>
            </a:r>
          </a:p>
        </p:txBody>
      </p:sp>
      <p:sp>
        <p:nvSpPr>
          <p:cNvPr id="30" name="Ellipse 29">
            <a:hlinkClick r:id="rId4" action="ppaction://hlinksldjump"/>
          </p:cNvPr>
          <p:cNvSpPr/>
          <p:nvPr/>
        </p:nvSpPr>
        <p:spPr>
          <a:xfrm>
            <a:off x="6572250" y="2214563"/>
            <a:ext cx="2428875" cy="1428750"/>
          </a:xfrm>
          <a:prstGeom prst="ellipse">
            <a:avLst/>
          </a:prstGeom>
          <a:solidFill>
            <a:srgbClr val="92D05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solidFill>
                  <a:schemeClr val="tx1"/>
                </a:solidFill>
              </a:rPr>
              <a:t>Bloc thermique</a:t>
            </a:r>
          </a:p>
          <a:p>
            <a:pPr algn="ctr" fontAlgn="auto">
              <a:spcBef>
                <a:spcPts val="0"/>
              </a:spcBef>
              <a:spcAft>
                <a:spcPts val="0"/>
              </a:spcAft>
              <a:defRPr/>
            </a:pPr>
            <a:r>
              <a:rPr lang="fr-FR" dirty="0">
                <a:solidFill>
                  <a:schemeClr val="tx1"/>
                </a:solidFill>
              </a:rPr>
              <a:t>120 mm Th32</a:t>
            </a:r>
          </a:p>
          <a:p>
            <a:pPr algn="ctr" fontAlgn="auto">
              <a:spcBef>
                <a:spcPts val="0"/>
              </a:spcBef>
              <a:spcAft>
                <a:spcPts val="0"/>
              </a:spcAft>
              <a:defRPr/>
            </a:pPr>
            <a:r>
              <a:rPr lang="fr-FR">
                <a:solidFill>
                  <a:schemeClr val="tx1"/>
                </a:solidFill>
              </a:rPr>
              <a:t>R=5,24</a:t>
            </a:r>
            <a:endParaRPr lang="fr-FR" dirty="0">
              <a:solidFill>
                <a:schemeClr val="tx1"/>
              </a:solidFill>
            </a:endParaRPr>
          </a:p>
        </p:txBody>
      </p:sp>
      <p:sp>
        <p:nvSpPr>
          <p:cNvPr id="32" name="Ellipse 31"/>
          <p:cNvSpPr/>
          <p:nvPr/>
        </p:nvSpPr>
        <p:spPr>
          <a:xfrm>
            <a:off x="6643688" y="5143500"/>
            <a:ext cx="2357437" cy="857250"/>
          </a:xfrm>
          <a:prstGeom prst="ellipse">
            <a:avLst/>
          </a:prstGeom>
          <a:solidFill>
            <a:srgbClr val="92D05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fr-FR" dirty="0">
                <a:solidFill>
                  <a:schemeClr val="tx1"/>
                </a:solidFill>
              </a:rPr>
              <a:t>Imperméabilité accrue.</a:t>
            </a:r>
          </a:p>
        </p:txBody>
      </p:sp>
      <p:sp>
        <p:nvSpPr>
          <p:cNvPr id="27" name="Rectangle 1"/>
          <p:cNvSpPr txBox="1">
            <a:spLocks noChangeArrowheads="1"/>
          </p:cNvSpPr>
          <p:nvPr/>
        </p:nvSpPr>
        <p:spPr>
          <a:xfrm>
            <a:off x="285750" y="571500"/>
            <a:ext cx="8501063" cy="1000125"/>
          </a:xfrm>
          <a:prstGeom prst="rect">
            <a:avLst/>
          </a:prstGeom>
          <a:solidFill>
            <a:schemeClr val="bg1">
              <a:alpha val="48000"/>
            </a:schemeClr>
          </a:solidFill>
          <a:ln/>
        </p:spPr>
        <p:txBody>
          <a:bodyPr lIns="90000" tIns="46800" rIns="90000" bIns="46800" anchor="ctr">
            <a:normAutofit/>
          </a:bodyPr>
          <a:lstStyle/>
          <a:p>
            <a:pPr algn="ctr" fontAlgn="auto">
              <a:spcBef>
                <a:spcPts val="1000"/>
              </a:spcBef>
              <a:spcAft>
                <a:spcPts val="100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3600">
                <a:latin typeface="+mj-lt"/>
                <a:ea typeface="+mj-ea"/>
                <a:cs typeface="+mj-cs"/>
              </a:rPr>
              <a:t>Pourquoi EasyTherm</a:t>
            </a:r>
            <a:r>
              <a:rPr lang="en-GB" sz="2000" baseline="80000">
                <a:latin typeface="Arial"/>
                <a:ea typeface="+mj-ea"/>
                <a:cs typeface="Arial"/>
              </a:rPr>
              <a:t>®</a:t>
            </a:r>
            <a:r>
              <a:rPr lang="en-GB" sz="3600" baseline="80000">
                <a:latin typeface="+mj-lt"/>
                <a:ea typeface="+mj-ea"/>
                <a:cs typeface="+mj-cs"/>
              </a:rPr>
              <a:t> </a:t>
            </a:r>
            <a:r>
              <a:rPr lang="en-GB" sz="3600">
                <a:latin typeface="+mj-lt"/>
                <a:ea typeface="+mj-ea"/>
                <a:cs typeface="+mj-cs"/>
              </a:rPr>
              <a:t>?</a:t>
            </a:r>
            <a:endParaRPr lang="en-GB" sz="3600" dirty="0">
              <a:latin typeface="+mj-lt"/>
              <a:ea typeface="+mj-ea"/>
              <a:cs typeface="+mj-cs"/>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fill="hold" grpId="0" nodeType="withEffect">
                                  <p:stCondLst>
                                    <p:cond delay="0"/>
                                  </p:stCondLst>
                                  <p:childTnLst>
                                    <p:animMotion origin="layout" path="M -0.0552 -0.00601 L -3.61111E-6 -4.44444E-6 " pathEditMode="relative" rAng="0" ptsTypes="AA">
                                      <p:cBhvr>
                                        <p:cTn id="6" dur="3000" fill="hold"/>
                                        <p:tgtEl>
                                          <p:spTgt spid="39"/>
                                        </p:tgtEl>
                                        <p:attrNameLst>
                                          <p:attrName>ppt_x</p:attrName>
                                          <p:attrName>ppt_y</p:attrName>
                                        </p:attrNameLst>
                                      </p:cBhvr>
                                      <p:rCtr x="28" y="3"/>
                                    </p:animMotion>
                                  </p:childTnLst>
                                </p:cTn>
                              </p:par>
                              <p:par>
                                <p:cTn id="7" presetID="63" presetClass="path" presetSubtype="0" repeatCount="indefinite" accel="50000" decel="50000" fill="hold" grpId="0" nodeType="withEffect">
                                  <p:stCondLst>
                                    <p:cond delay="0"/>
                                  </p:stCondLst>
                                  <p:childTnLst>
                                    <p:animMotion origin="layout" path="M -0.05503 0.00139 L 0.03333 -1.48148E-6 " pathEditMode="relative" rAng="0" ptsTypes="AA">
                                      <p:cBhvr>
                                        <p:cTn id="8" dur="3000" fill="hold"/>
                                        <p:tgtEl>
                                          <p:spTgt spid="40"/>
                                        </p:tgtEl>
                                        <p:attrNameLst>
                                          <p:attrName>ppt_x</p:attrName>
                                          <p:attrName>ppt_y</p:attrName>
                                        </p:attrNameLst>
                                      </p:cBhvr>
                                      <p:rCtr x="44" y="-1"/>
                                    </p:animMotion>
                                  </p:childTnLst>
                                </p:cTn>
                              </p:par>
                              <p:par>
                                <p:cTn id="9" presetID="3" presetClass="emph" presetSubtype="2" repeatCount="indefinite" fill="hold" grpId="0" nodeType="withEffect">
                                  <p:stCondLst>
                                    <p:cond delay="0"/>
                                  </p:stCondLst>
                                  <p:childTnLst>
                                    <p:animClr clrSpc="rgb" dir="cw">
                                      <p:cBhvr override="childStyle">
                                        <p:cTn id="10" dur="3000" fill="hold"/>
                                        <p:tgtEl>
                                          <p:spTgt spid="26"/>
                                        </p:tgtEl>
                                        <p:attrNameLst>
                                          <p:attrName>style.color</p:attrName>
                                        </p:attrNameLst>
                                      </p:cBhvr>
                                      <p:to>
                                        <a:schemeClr val="accent2"/>
                                      </p:to>
                                    </p:animClr>
                                  </p:childTnLst>
                                </p:cTn>
                              </p:par>
                            </p:childTnLst>
                          </p:cTn>
                        </p:par>
                      </p:childTnLst>
                    </p:cTn>
                  </p:par>
                  <p:par>
                    <p:cTn id="11" fill="hold">
                      <p:stCondLst>
                        <p:cond delay="indefinite"/>
                      </p:stCondLst>
                      <p:childTnLst>
                        <p:par>
                          <p:cTn id="12" fill="hold">
                            <p:stCondLst>
                              <p:cond delay="0"/>
                            </p:stCondLst>
                            <p:childTnLst>
                              <p:par>
                                <p:cTn id="13" presetID="7" presetClass="entr" presetSubtype="4"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0" fill="hold"/>
                                        <p:tgtEl>
                                          <p:spTgt spid="32"/>
                                        </p:tgtEl>
                                        <p:attrNameLst>
                                          <p:attrName>ppt_x</p:attrName>
                                        </p:attrNameLst>
                                      </p:cBhvr>
                                      <p:tavLst>
                                        <p:tav tm="0">
                                          <p:val>
                                            <p:strVal val="#ppt_x"/>
                                          </p:val>
                                        </p:tav>
                                        <p:tav tm="100000">
                                          <p:val>
                                            <p:strVal val="#ppt_x"/>
                                          </p:val>
                                        </p:tav>
                                      </p:tavLst>
                                    </p:anim>
                                    <p:anim calcmode="lin" valueType="num">
                                      <p:cBhvr additive="base">
                                        <p:cTn id="16" dur="5000" fill="hold"/>
                                        <p:tgtEl>
                                          <p:spTgt spid="32"/>
                                        </p:tgtEl>
                                        <p:attrNameLst>
                                          <p:attrName>ppt_y</p:attrName>
                                        </p:attrNameLst>
                                      </p:cBhvr>
                                      <p:tavLst>
                                        <p:tav tm="0">
                                          <p:val>
                                            <p:strVal val="1+#ppt_h/2"/>
                                          </p:val>
                                        </p:tav>
                                        <p:tav tm="100000">
                                          <p:val>
                                            <p:strVal val="#ppt_y"/>
                                          </p:val>
                                        </p:tav>
                                      </p:tavLst>
                                    </p:anim>
                                  </p:childTnLst>
                                </p:cTn>
                              </p:par>
                              <p:par>
                                <p:cTn id="17" presetID="7" presetClass="entr" presetSubtype="1"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0" fill="hold"/>
                                        <p:tgtEl>
                                          <p:spTgt spid="30"/>
                                        </p:tgtEl>
                                        <p:attrNameLst>
                                          <p:attrName>ppt_x</p:attrName>
                                        </p:attrNameLst>
                                      </p:cBhvr>
                                      <p:tavLst>
                                        <p:tav tm="0">
                                          <p:val>
                                            <p:strVal val="#ppt_x"/>
                                          </p:val>
                                        </p:tav>
                                        <p:tav tm="100000">
                                          <p:val>
                                            <p:strVal val="#ppt_x"/>
                                          </p:val>
                                        </p:tav>
                                      </p:tavLst>
                                    </p:anim>
                                    <p:anim calcmode="lin" valueType="num">
                                      <p:cBhvr additive="base">
                                        <p:cTn id="20" dur="5000" fill="hold"/>
                                        <p:tgtEl>
                                          <p:spTgt spid="3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26" grpId="0"/>
      <p:bldP spid="30" grpId="0" animBg="1"/>
      <p:bldP spid="32" grpId="0" animBg="1"/>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1706</Words>
  <Application>Microsoft Office PowerPoint</Application>
  <PresentationFormat>Affichage à l'écran (4:3)</PresentationFormat>
  <Paragraphs>387</Paragraphs>
  <Slides>28</Slides>
  <Notes>26</Notes>
  <HiddenSlides>1</HiddenSlides>
  <MMClips>0</MMClips>
  <ScaleCrop>false</ScaleCrop>
  <HeadingPairs>
    <vt:vector size="4" baseType="variant">
      <vt:variant>
        <vt:lpstr>Thème</vt:lpstr>
      </vt:variant>
      <vt:variant>
        <vt:i4>1</vt:i4>
      </vt:variant>
      <vt:variant>
        <vt:lpstr>Titres des diapositives</vt:lpstr>
      </vt:variant>
      <vt:variant>
        <vt:i4>28</vt:i4>
      </vt:variant>
    </vt:vector>
  </HeadingPairs>
  <TitlesOfParts>
    <vt:vector size="29" baseType="lpstr">
      <vt:lpstr>Thème Office</vt:lpstr>
      <vt:lpstr>Diapositive 1</vt:lpstr>
      <vt:lpstr>Pourquoi EasyTherm® ?</vt:lpstr>
      <vt:lpstr>Diapositive 3</vt:lpstr>
      <vt:lpstr>Diapositive 4</vt:lpstr>
      <vt:lpstr>Diapositive 5</vt:lpstr>
      <vt:lpstr>Diapositive 6</vt:lpstr>
      <vt:lpstr>Diapositive 7</vt:lpstr>
      <vt:lpstr>Diapositive 8</vt:lpstr>
      <vt:lpstr>Diapositive 9</vt:lpstr>
      <vt:lpstr>Diapositive 10</vt:lpstr>
      <vt:lpstr>      Leader sur le marché depuis plus de 50 ans, le bloc béton est le point de départ idéal pour développer de nouvelles solutions.</vt:lpstr>
      <vt:lpstr>Applications : Tabliers de ponts, toits de Roissy II A, B, C et D, remblais techniques,. Les concepteurs d’ouvrages exploitent les caractéristiques massiques du Granulex®.  Du point de vue isolation, les performances thermiques (lambda = 0,13) sont connues depuis la création de l’entreprise.</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vector>
  </TitlesOfParts>
  <Company>HP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Vincent</dc:creator>
  <cp:lastModifiedBy>Vincent</cp:lastModifiedBy>
  <cp:revision>30</cp:revision>
  <dcterms:created xsi:type="dcterms:W3CDTF">2010-09-06T09:02:59Z</dcterms:created>
  <dcterms:modified xsi:type="dcterms:W3CDTF">2011-05-23T14:15:37Z</dcterms:modified>
</cp:coreProperties>
</file>